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71B2287-9AE7-4AED-8CA2-F25B41503C55}">
  <a:tblStyle styleId="{771B2287-9AE7-4AED-8CA2-F25B41503C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64ED523-E17B-485A-84AF-43D73BAA97B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3" Type="http://schemas.openxmlformats.org/officeDocument/2006/relationships/hyperlink" Target="http://www.wordclouds.com/" TargetMode="External"/><Relationship Id="rId4" Type="http://schemas.openxmlformats.org/officeDocument/2006/relationships/hyperlink" Target="https://docs.google.com/spreadsheets/d/1PfW7udgIyiMxfbT9IgARJ2zCEJWXLrG5wfA92rPq1N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/%E9%95%B7%E7%9F%AD%E6%9C%9F%E8%A8%98%E6%86%B6" TargetMode="Externa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vernote.com/Home.action#st=p&amp;n=b8a2cba6-c994-496c-bd98-4e2611dfc45e" TargetMode="Externa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_91vQ8o32PBjf5jKFTQ5CzJwFGR-bVsreO9WwrVv5Qg/edit?usp=sharing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903mf2Kyv6nEaNjo3XCH0qk-5lBUG9HA8J0gM5V2S7U/edit?usp=sharing" TargetMode="Externa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7SHRfPbYyblrQ3EJQr7NvDwvb7QVRIi6drKRx89dn2A/edit#slide=id.g1ce8cf009e_0_683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cwuz5ESYGUEu-XDVl3P-mE_7AlSmkDpXN6JN3NH6E_k/edit?usp=sharing" TargetMode="External"/><Relationship Id="rId3" Type="http://schemas.openxmlformats.org/officeDocument/2006/relationships/hyperlink" Target="https://pulipulichen.github.io/jieba-js/weka/spreadsheet2arff/index.html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cwuz5ESYGUEu-XDVl3P-mE_7AlSmkDpXN6JN3NH6E_k/edit?usp=sharing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1AP_sQmpwDcXr-AsyirLQ69J72EhGzaDzgWXn6vrF48/edit?usp=sharing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cwuz5ESYGUEu-XDVl3P-mE_7AlSmkDpXN6JN3NH6E_k/edit?usp=sharing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lipulichen.github.io/jieba-js/weka/arff2csv/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http://pulipulichen.github.io/blogger/posts/2017/03/popup.html?_=&amp;icon=http://blog.codepen.io/wp-content/uploads/2012/06/Button-Fill-Black-Large.png&amp;url=http://codepen.io/pulipuli/full/dvjVmM/</a:t>
            </a:r>
            <a:r>
              <a:rPr lang="zh-TW">
                <a:solidFill>
                  <a:schemeClr val="dk1"/>
                </a:solidFill>
              </a:rPr>
              <a:t>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W16 非結構化資料處理之文本分類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https://docs.google.com/presentation/d/1pgb6zqffcFUw95BPdICOwSpep1pGuApmkjO9afviytk/edit?usp=sharing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輔大網站的連結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尚未規劃完草稿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尚未建立公開連結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尚未確認心智圖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尚未刪去多餘投影片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尚未確認投影片裡面的註解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Google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PTT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尚未討論區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尚未上傳URL.txt教材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尚未公告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R0. 規劃大綱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R1. 理論部分完成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R2. 實作部分完成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R3.修正未確定的例子， 刪除多餘的投影片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R4. 實作單完成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http://www.wordclouds.com/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https://docs.google.com/spreadsheets/d/1PfW7udgIyiMxfbT9IgARJ2zCEJWXLrG5wfA92rPq1NA/edit</a:t>
            </a:r>
            <a:r>
              <a:rPr lang="zh-TW" sz="1000">
                <a:solidFill>
                  <a:srgbClr val="444444"/>
                </a:solidFill>
              </a:rPr>
              <a:t> </a:t>
            </a:r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Shape 18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6" name="Shape 18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9" name="Shape 182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Shape 18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4" name="Shape 184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Shape 18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6" name="Shape 18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Shape 18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5" name="Shape 18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Shape 18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Shape 18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5" name="Shape 188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Shape 18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Shape 18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3" name="Shape 18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Shape 19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2" name="Shape 19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Shape 19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7" name="Shape 191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Shape 19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Shape 19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4" name="Shape 19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" name="Shape 50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Shape 19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Shape 19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3" name="Shape 19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Shape 19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Shape 19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2" name="Shape 19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Shape 20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1" name="Shape 20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0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Shape 20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2" name="Shape 205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Shape 20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8" name="Shape 206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Shape 20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Shape 20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連Bixby都不能理解語意?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後面再講吧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6" name="Shape 20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Shape 20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6" name="Shape 20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Shape 20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Shape 20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https://www.wikiwand.com/zh/%E9%95%B7%E7%9F%AD%E6%9C%9F%E8%A8%98%E6%86%B6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http://spaces.ac.cn/archives/3414/</a:t>
            </a:r>
          </a:p>
        </p:txBody>
      </p:sp>
      <p:sp>
        <p:nvSpPr>
          <p:cNvPr id="2095" name="Shape 209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Shape 21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5" name="Shape 21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Shape 21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000">
                <a:solidFill>
                  <a:srgbClr val="333333"/>
                </a:solidFill>
                <a:highlight>
                  <a:srgbClr val="FFFFFF"/>
                </a:highlight>
              </a:rPr>
              <a:t>舊世界的神沒用了</a:t>
            </a:r>
          </a:p>
        </p:txBody>
      </p:sp>
      <p:sp>
        <p:nvSpPr>
          <p:cNvPr id="2113" name="Shape 211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Shape 21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Shape 21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8" name="Shape 212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Shape 213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Shape 21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9" name="Shape 21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Shape 21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http://i.dailymail.co.uk/i/pix/2016/07/11/22/362C1F5300000578-0-image-a-52_1468274192045.jpg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1" name="Shape 21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Shape 21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2" name="Shape 21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Shape 21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2" name="Shape 21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Shape 21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有了AI這支魔法棒，你有責任去解決困難的問題。不要浪費時間做那些機器很快就能勝過人類的事。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2" name="Shape 21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Shape 22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1" name="Shape 220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Shape 22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Shape 22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0" name="Shape 22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Shape 22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Shape 22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喷子注意了！Google 推 AI 工具筛选恶意言论 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https://www.evernote.com/Home.action#st=p&amp;n=b8a2cba6-c994-496c-bd98-4e2611dfc45e</a:t>
            </a:r>
            <a:r>
              <a:rPr lang="zh-TW"/>
              <a:t> </a:t>
            </a:r>
          </a:p>
        </p:txBody>
      </p:sp>
      <p:sp>
        <p:nvSpPr>
          <p:cNvPr id="2218" name="Shape 221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Shape 22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https://docs.google.com/spreadsheets/d/1_91vQ8o32PBjf5jKFTQ5CzJwFGR-bVsreO9WwrVv5Qg/edit?usp=sharing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一般留言還是垃圾留言？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27" name="Shape 222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Shape 22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Shape 22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7" name="Shape 22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Shape 22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Shape 22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Correctly Classified Instances          28               93.3333 %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https://docs.google.com/document/d/1903mf2Kyv6nEaNjo3XCH0qk-5lBUG9HA8J0gM5V2S7U/edit?usp=sharing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Correctly Classified Instances          27               90 </a:t>
            </a:r>
          </a:p>
        </p:txBody>
      </p:sp>
      <p:sp>
        <p:nvSpPr>
          <p:cNvPr id="2249" name="Shape 22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Shape 22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Shape 22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7" name="Shape 22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Shape 22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Shape 22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6" name="Shape 22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Shape 22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" name="Shape 22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6" name="Shape 22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之前有談過的非結構資料種類</a:t>
            </a:r>
          </a:p>
        </p:txBody>
      </p:sp>
      <p:sp>
        <p:nvSpPr>
          <p:cNvPr id="555" name="Shape 55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要講非結構資料的特徵進行量化轉換才行</a:t>
            </a:r>
          </a:p>
        </p:txBody>
      </p:sp>
      <p:sp>
        <p:nvSpPr>
          <p:cNvPr id="595" name="Shape 59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圖片也可以抽取特徵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https://www.youtube.com/watch?v=XBSJOkuAtCw</a:t>
            </a:r>
          </a:p>
        </p:txBody>
      </p:sp>
      <p:sp>
        <p:nvSpPr>
          <p:cNvPr id="617" name="Shape 61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http://blog.pulipuli.info/2017/06/wekaimagefilter-extract-features-from.html</a:t>
            </a:r>
          </a:p>
        </p:txBody>
      </p:sp>
      <p:sp>
        <p:nvSpPr>
          <p:cNvPr id="639" name="Shape 6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有興趣的請看老師blog</a:t>
            </a:r>
          </a:p>
        </p:txBody>
      </p:sp>
      <p:sp>
        <p:nvSpPr>
          <p:cNvPr id="649" name="Shape 6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左邊是表格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右邊是機器人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取之前的投影片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https://docs.google.com/presentation/d/1fXzH2xWUigsy8bD8usxrO4V9fPW8xjAdtEHU6_Jui3A/edit#slide=id.g21cec636b4_1_69</a:t>
            </a:r>
          </a:p>
        </p:txBody>
      </p:sp>
      <p:sp>
        <p:nvSpPr>
          <p:cNvPr id="372" name="Shape 3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7" name="Shape 7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Vector space model</a:t>
            </a:r>
          </a:p>
        </p:txBody>
      </p:sp>
      <p:sp>
        <p:nvSpPr>
          <p:cNvPr id="760" name="Shape 7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超越文字向量：進階的文字分類</a:t>
            </a:r>
          </a:p>
        </p:txBody>
      </p:sp>
      <p:sp>
        <p:nvSpPr>
          <p:cNvPr id="774" name="Shape 7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連Bixby都不能理解</a:t>
            </a:r>
            <a:r>
              <a:rPr lang="zh-TW"/>
              <a:t>語意?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後面再講吧</a:t>
            </a:r>
          </a:p>
        </p:txBody>
      </p:sp>
      <p:sp>
        <p:nvSpPr>
          <p:cNvPr id="782" name="Shape 7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左邊是…花生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貓頭鷹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跟一段詩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右邊是籃球</a:t>
            </a:r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3" name="Shape 8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https://docs.google.com/spreadsheets/d/1cwuz5ESYGUEu-XDVl3P-mE_7AlSmkDpXN6JN3NH6E_k/edit?usp=sharing</a:t>
            </a:r>
          </a:p>
        </p:txBody>
      </p:sp>
      <p:sp>
        <p:nvSpPr>
          <p:cNvPr id="888" name="Shape 88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https://docs.google.com/spreadsheets/d/1cwuz5ESYGUEu-XDVl3P-mE_7AlSmkDpXN6JN3NH6E_k/edit?usp=sharing</a:t>
            </a:r>
          </a:p>
        </p:txBody>
      </p:sp>
      <p:sp>
        <p:nvSpPr>
          <p:cNvPr id="897" name="Shape 8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https://docs.google.com/spreadsheets/d/1cwuz5ESYGUEu-XDVl3P-mE_7AlSmkDpXN6JN3NH6E_k/edit?usp=sharing</a:t>
            </a:r>
          </a:p>
        </p:txBody>
      </p:sp>
      <p:sp>
        <p:nvSpPr>
          <p:cNvPr id="910" name="Shape 9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https://docs.google.com/spreadsheets/d/1cwuz5ESYGUEu-XDVl3P-mE_7AlSmkDpXN6JN3NH6E_k/edit?usp=sharing</a:t>
            </a:r>
          </a:p>
        </p:txBody>
      </p:sp>
      <p:sp>
        <p:nvSpPr>
          <p:cNvPr id="943" name="Shape 94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Shape 9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3" name="Shape 9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本課程著重在圖書館員的本質，分類文字上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https://docs.google.com/presentation/d/17SHRfPbYyblrQ3EJQr7NvDwvb7QVRIi6drKRx89dn2A/edit#slide=id.g1ce8cf009e_0_683</a:t>
            </a:r>
            <a:r>
              <a:rPr lang="zh-TW"/>
              <a:t> </a:t>
            </a:r>
          </a:p>
        </p:txBody>
      </p:sp>
      <p:sp>
        <p:nvSpPr>
          <p:cNvPr id="414" name="Shape 41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https://docs.google.com/document/d/1g-0kovV4bPRT9ib32QBbz4zNV0Cub3Na8v7QjcHA3F8/edit?usp=sharing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https://docs.google.com/spreadsheets/d/1cwuz5ESYGUEu-XDVl3P-mE_7AlSmkDpXN6JN3NH6E_k/edit?usp=sharing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" name="Shape 9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2" name="Shape 9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https://docs.google.com/spreadsheets/d/1cwuz5ESYGUEu-XDVl3P-mE_7AlSmkDpXN6JN3NH6E_k/edit?usp=sharing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https://pulipulichen.github.io/jieba-js/weka/spreadsheet2arff/index.html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2" name="Shape 10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Shape 10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3" name="Shape 102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Shape 10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5" name="Shape 10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1" name="Shape 10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Shape 10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4" name="Shape 10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Shape 10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9" name="Shape 10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按下「Edit」按鈕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查看每個特徵在每個案例中的數字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「0」表示沒有出現這個字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「1」表示有出現這個字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對應到的案例編號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3" name="Shape 10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基於自動分類為基礎的圖書題名特徵擷取之研究──以輔助圖書分類系統為例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輔大圖資系碩士班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強力招生中</a:t>
            </a:r>
          </a:p>
        </p:txBody>
      </p:sp>
      <p:sp>
        <p:nvSpPr>
          <p:cNvPr id="424" name="Shape 4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6" name="Shape 11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Shape 11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7" name="Shape 11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3" name="Shape 11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https://docs.google.com/spreadsheets/d/1cwuz5ESYGUEu-XDVl3P-mE_7AlSmkDpXN6JN3NH6E_k/edit?usp=sharing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 </a:t>
            </a:r>
          </a:p>
        </p:txBody>
      </p:sp>
      <p:sp>
        <p:nvSpPr>
          <p:cNvPr id="1182" name="Shape 11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9" name="Shape 11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2" name="Shape 12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NaiveBayesMultinomialText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樸素貝氏多項式文本分類法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0" name="Shape 123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2" name="Shape 12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本課程需要極為高深的資訊組織能力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https://pixabay.com/zh/%E4%B9%A6-%E5%9B%BE%E4%B9%A6%E9%A6%86-%E5%AD%97%E6%AF%8D-%E9%98%85%E8%AF%BB-%E5%95%86%E5%BA%97-%E8%AF%BB-%E8%AF%BB%E5%8D%A1%E5%99%A8-%E6%9E%B6-%E6%8D%B7%E5%85%8B%E5%85%B1%E5%92%8C%E5%9B%BD-2253569/</a:t>
            </a:r>
          </a:p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Shape 12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3" name="Shape 12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Shape 12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6" name="Shape 12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Shape 12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https://docs.google.com/document/d/11AP_sQmpwDcXr-AsyirLQ69J72EhGzaDzgWXn6vrF48/edit?usp=sharing</a:t>
            </a:r>
            <a:r>
              <a:rPr lang="zh-TW"/>
              <a:t> </a:t>
            </a:r>
          </a:p>
        </p:txBody>
      </p:sp>
      <p:sp>
        <p:nvSpPr>
          <p:cNvPr id="1288" name="Shape 128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Shape 12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Shape 12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6" name="Shape 12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Shape 13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Shape 13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8" name="Shape 131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Shape 13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6" name="Shape 13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8" name="Shape 133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Shape 13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9" name="Shape 13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Shape 13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4" name="Shape 13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Shape 13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6" name="Shape 13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裝很多水果是水果籃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裝很多麵包是麵包籃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那這一籃是水果籃還是麵包籃？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答對了可以開始本課程了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4" name="Shape 13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Shape 13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Shape 13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6" name="Shape 13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Shape 14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8" name="Shape 14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Shape 14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2" name="Shape 14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Shape 14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Shape 14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3" name="Shape 14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Shape 14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Shape 14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1" name="Shape 14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Shape 14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2" name="Shape 14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Shape 14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2" name="Shape 14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Shape 14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9" name="Shape 14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Shape 15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9" name="Shape 151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https://docs.google.com/spreadsheets/d/1cwuz5ESYGUEu-XDVl3P-mE_7AlSmkDpXN6JN3NH6E_k/edit?usp=sharing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籃球還是地球</a:t>
            </a:r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Shape 15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2" name="Shape 15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Shape 15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Shape 15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https://pulipulichen.github.io/jieba-js/weka/arff2csv/</a:t>
            </a:r>
            <a:r>
              <a:rPr lang="zh-TW"/>
              <a:t> </a:t>
            </a:r>
          </a:p>
        </p:txBody>
      </p:sp>
      <p:sp>
        <p:nvSpPr>
          <p:cNvPr id="1554" name="Shape 155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Shape 15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https://docs.google.com/spreadsheets/d/1OhXoY88aAInyXdlwHRhT-E6nUkEZfvKhRNgV6FEMlms/edit?usp=sharing</a:t>
            </a:r>
          </a:p>
        </p:txBody>
      </p:sp>
      <p:sp>
        <p:nvSpPr>
          <p:cNvPr id="1571" name="Shape 157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Shape 15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Shape 15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https://docs.google.com/spreadsheets/d/1OhXoY88aAInyXdlwHRhT-E6nUkEZfvKhRNgV6FEMlms/edit?usp=sharing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4" name="Shape 15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Shape 15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Shape 15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6" name="Shape 15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Shape 16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Shape 16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5" name="Shape 16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Shape 161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Shape 16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5" name="Shape 161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Shape 16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6" name="Shape 162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Shape 16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Shape 16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4" name="Shape 16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Shape 16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Shape 16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9" name="Shape 16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處理非結構資料，量化特徵</a:t>
            </a:r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Shape 16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1" name="Shape 16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Shape 16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Shape 16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4" name="Shape 16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Shape 17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https://docs.google.com/document/d/117IBOKDga49SVUWFA5tNUdD8LVG99TIYcCBdslclHIs/edit?usp=sharing</a:t>
            </a:r>
          </a:p>
        </p:txBody>
      </p:sp>
      <p:sp>
        <p:nvSpPr>
          <p:cNvPr id="1706" name="Shape 17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Shape 17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Shape 17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4" name="Shape 171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Shape 17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Shape 17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7" name="Shape 173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Shape 17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Shape 17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1" name="Shape 17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Shape 17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Shape 17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2" name="Shape 17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Shape 17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Shape 17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5" name="Shape 17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Shape 17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Shape 17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2" name="Shape 17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Shape 18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Shape 18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4" name="Shape 180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23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1.gif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Shape 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Shape 166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67" name="Shape 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Shape 169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3" name="Shape 20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8" name="Shape 20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16" name="Shape 216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27" name="Shape 2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 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5" name="Shape 2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1" name="Shape 24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43" name="Shape 24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1" name="Shape 251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53" name="Shape 2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7" name="Shape 257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59" name="Shape 25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Shape 26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2" name="Shape 26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Shape 26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Shape 270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1" name="Shape 27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Shape 27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Shape 27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78" name="Shape 278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84" name="Shape 28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3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8" name="Shape 318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24" name="Shape 324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29" name="Shape 32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3" name="Shape 333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35" name="Shape 335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8" name="Shape 338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1" name="Shape 34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45" name="Shape 34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50" name="Shape 350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4" name="Shape 354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56" name="Shape 3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8" name="Shape 158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3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35.png"/><Relationship Id="rId4" Type="http://schemas.openxmlformats.org/officeDocument/2006/relationships/image" Target="../media/image9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gif"/><Relationship Id="rId4" Type="http://schemas.openxmlformats.org/officeDocument/2006/relationships/image" Target="../media/image55.png"/><Relationship Id="rId5" Type="http://schemas.openxmlformats.org/officeDocument/2006/relationships/image" Target="../media/image58.gif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5.png"/><Relationship Id="rId4" Type="http://schemas.openxmlformats.org/officeDocument/2006/relationships/image" Target="../media/image11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33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3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gif"/><Relationship Id="rId4" Type="http://schemas.openxmlformats.org/officeDocument/2006/relationships/image" Target="../media/image103.png"/><Relationship Id="rId5" Type="http://schemas.openxmlformats.org/officeDocument/2006/relationships/image" Target="../media/image58.gif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37.jpg"/><Relationship Id="rId4" Type="http://schemas.openxmlformats.org/officeDocument/2006/relationships/image" Target="../media/image136.gif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40.jpg"/><Relationship Id="rId4" Type="http://schemas.openxmlformats.org/officeDocument/2006/relationships/image" Target="../media/image141.gif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44.jpg"/><Relationship Id="rId4" Type="http://schemas.openxmlformats.org/officeDocument/2006/relationships/image" Target="../media/image14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55.png"/><Relationship Id="rId4" Type="http://schemas.openxmlformats.org/officeDocument/2006/relationships/image" Target="../media/image69.jpg"/><Relationship Id="rId5" Type="http://schemas.openxmlformats.org/officeDocument/2006/relationships/image" Target="../media/image6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9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4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4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45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Relationship Id="rId4" Type="http://schemas.openxmlformats.org/officeDocument/2006/relationships/image" Target="../media/image56.gif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8.png"/><Relationship Id="rId4" Type="http://schemas.openxmlformats.org/officeDocument/2006/relationships/image" Target="../media/image63.jpg"/><Relationship Id="rId5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3.png"/><Relationship Id="rId4" Type="http://schemas.openxmlformats.org/officeDocument/2006/relationships/image" Target="../media/image68.png"/><Relationship Id="rId5" Type="http://schemas.openxmlformats.org/officeDocument/2006/relationships/image" Target="../media/image63.jpg"/><Relationship Id="rId6" Type="http://schemas.openxmlformats.org/officeDocument/2006/relationships/image" Target="../media/image6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jpg"/><Relationship Id="rId4" Type="http://schemas.openxmlformats.org/officeDocument/2006/relationships/image" Target="../media/image55.png"/><Relationship Id="rId5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7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82.png"/><Relationship Id="rId7" Type="http://schemas.openxmlformats.org/officeDocument/2006/relationships/image" Target="../media/image70.png"/><Relationship Id="rId8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jpg"/><Relationship Id="rId4" Type="http://schemas.openxmlformats.org/officeDocument/2006/relationships/image" Target="../media/image7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Relationship Id="rId4" Type="http://schemas.openxmlformats.org/officeDocument/2006/relationships/image" Target="../media/image61.png"/><Relationship Id="rId5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gif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lideshare.net/ssuser4568b0/jieba" TargetMode="External"/><Relationship Id="rId4" Type="http://schemas.openxmlformats.org/officeDocument/2006/relationships/hyperlink" Target="https://github.com/fxsjy/jieba" TargetMode="External"/><Relationship Id="rId5" Type="http://schemas.openxmlformats.org/officeDocument/2006/relationships/image" Target="../media/image81.png"/><Relationship Id="rId6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0.png"/><Relationship Id="rId4" Type="http://schemas.openxmlformats.org/officeDocument/2006/relationships/image" Target="../media/image83.png"/><Relationship Id="rId5" Type="http://schemas.openxmlformats.org/officeDocument/2006/relationships/image" Target="../media/image92.png"/><Relationship Id="rId6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9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1.png"/><Relationship Id="rId4" Type="http://schemas.openxmlformats.org/officeDocument/2006/relationships/image" Target="../media/image75.png"/><Relationship Id="rId9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0.png"/><Relationship Id="rId7" Type="http://schemas.openxmlformats.org/officeDocument/2006/relationships/image" Target="../media/image96.png"/><Relationship Id="rId8" Type="http://schemas.openxmlformats.org/officeDocument/2006/relationships/image" Target="../media/image1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7.png"/><Relationship Id="rId4" Type="http://schemas.openxmlformats.org/officeDocument/2006/relationships/image" Target="../media/image9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0.png"/><Relationship Id="rId4" Type="http://schemas.openxmlformats.org/officeDocument/2006/relationships/image" Target="../media/image9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9.png"/><Relationship Id="rId4" Type="http://schemas.openxmlformats.org/officeDocument/2006/relationships/image" Target="../media/image9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3.png"/><Relationship Id="rId4" Type="http://schemas.openxmlformats.org/officeDocument/2006/relationships/image" Target="../media/image9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3.png"/><Relationship Id="rId4" Type="http://schemas.openxmlformats.org/officeDocument/2006/relationships/image" Target="../media/image10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3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3.png"/><Relationship Id="rId4" Type="http://schemas.openxmlformats.org/officeDocument/2006/relationships/image" Target="../media/image10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0.png"/><Relationship Id="rId4" Type="http://schemas.openxmlformats.org/officeDocument/2006/relationships/image" Target="../media/image9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gif"/><Relationship Id="rId4" Type="http://schemas.openxmlformats.org/officeDocument/2006/relationships/image" Target="../media/image10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2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10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3.png"/><Relationship Id="rId4" Type="http://schemas.openxmlformats.org/officeDocument/2006/relationships/image" Target="../media/image9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3.png"/><Relationship Id="rId4" Type="http://schemas.openxmlformats.org/officeDocument/2006/relationships/image" Target="../media/image10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3.png"/><Relationship Id="rId4" Type="http://schemas.openxmlformats.org/officeDocument/2006/relationships/image" Target="../media/image111.png"/><Relationship Id="rId5" Type="http://schemas.openxmlformats.org/officeDocument/2006/relationships/image" Target="../media/image10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4.png"/><Relationship Id="rId4" Type="http://schemas.openxmlformats.org/officeDocument/2006/relationships/image" Target="../media/image9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4.png"/><Relationship Id="rId4" Type="http://schemas.openxmlformats.org/officeDocument/2006/relationships/image" Target="../media/image9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3.png"/><Relationship Id="rId4" Type="http://schemas.openxmlformats.org/officeDocument/2006/relationships/image" Target="../media/image9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3.png"/><Relationship Id="rId4" Type="http://schemas.openxmlformats.org/officeDocument/2006/relationships/image" Target="../media/image9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5.png"/><Relationship Id="rId4" Type="http://schemas.openxmlformats.org/officeDocument/2006/relationships/image" Target="../media/image112.png"/><Relationship Id="rId5" Type="http://schemas.openxmlformats.org/officeDocument/2006/relationships/image" Target="../media/image9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5.png"/><Relationship Id="rId4" Type="http://schemas.openxmlformats.org/officeDocument/2006/relationships/image" Target="../media/image93.png"/><Relationship Id="rId5" Type="http://schemas.openxmlformats.org/officeDocument/2006/relationships/image" Target="../media/image118.png"/><Relationship Id="rId6" Type="http://schemas.openxmlformats.org/officeDocument/2006/relationships/image" Target="../media/image11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3.png"/><Relationship Id="rId4" Type="http://schemas.openxmlformats.org/officeDocument/2006/relationships/image" Target="../media/image118.png"/><Relationship Id="rId5" Type="http://schemas.openxmlformats.org/officeDocument/2006/relationships/image" Target="../media/image11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3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2.png"/><Relationship Id="rId4" Type="http://schemas.openxmlformats.org/officeDocument/2006/relationships/image" Target="../media/image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34.png"/><Relationship Id="rId6" Type="http://schemas.openxmlformats.org/officeDocument/2006/relationships/image" Target="../media/image9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0.png"/><Relationship Id="rId4" Type="http://schemas.openxmlformats.org/officeDocument/2006/relationships/image" Target="../media/image75.png"/><Relationship Id="rId5" Type="http://schemas.openxmlformats.org/officeDocument/2006/relationships/image" Target="../media/image94.png"/><Relationship Id="rId6" Type="http://schemas.openxmlformats.org/officeDocument/2006/relationships/image" Target="../media/image12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7.png"/><Relationship Id="rId4" Type="http://schemas.openxmlformats.org/officeDocument/2006/relationships/image" Target="../media/image8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13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5.png"/><Relationship Id="rId4" Type="http://schemas.openxmlformats.org/officeDocument/2006/relationships/image" Target="../media/image92.png"/><Relationship Id="rId5" Type="http://schemas.openxmlformats.org/officeDocument/2006/relationships/image" Target="../media/image76.png"/><Relationship Id="rId6" Type="http://schemas.openxmlformats.org/officeDocument/2006/relationships/image" Target="../media/image10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26.png"/><Relationship Id="rId4" Type="http://schemas.openxmlformats.org/officeDocument/2006/relationships/image" Target="../media/image9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3.png"/><Relationship Id="rId4" Type="http://schemas.openxmlformats.org/officeDocument/2006/relationships/image" Target="../media/image12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29.png"/><Relationship Id="rId4" Type="http://schemas.openxmlformats.org/officeDocument/2006/relationships/image" Target="../media/image9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0.png"/><Relationship Id="rId4" Type="http://schemas.openxmlformats.org/officeDocument/2006/relationships/image" Target="../media/image9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3.png"/><Relationship Id="rId4" Type="http://schemas.openxmlformats.org/officeDocument/2006/relationships/image" Target="../media/image13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5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lang="zh-TW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3" name="Shape 363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非結構化資料分析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文本分類</a:t>
            </a:r>
          </a:p>
        </p:txBody>
      </p:sp>
      <p:sp>
        <p:nvSpPr>
          <p:cNvPr id="364" name="Shape 364"/>
          <p:cNvSpPr/>
          <p:nvPr/>
        </p:nvSpPr>
        <p:spPr>
          <a:xfrm>
            <a:off x="6448525" y="57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r>
              <a:rPr lang="zh-TW" sz="2400">
                <a:solidFill>
                  <a:srgbClr val="FFFFFF"/>
                </a:solidFill>
              </a:rPr>
              <a:t>預測</a:t>
            </a:r>
            <a:r>
              <a:rPr lang="zh-TW" sz="24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365" name="Shape 365"/>
          <p:cNvSpPr/>
          <p:nvPr/>
        </p:nvSpPr>
        <p:spPr>
          <a:xfrm>
            <a:off x="6448525" y="13293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類別</a:t>
            </a:r>
            <a:r>
              <a:rPr lang="zh-TW" sz="24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366" name="Shape 366"/>
          <p:cNvSpPr/>
          <p:nvPr/>
        </p:nvSpPr>
        <p:spPr>
          <a:xfrm>
            <a:off x="6448525" y="207907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樸素貝氏</a:t>
            </a:r>
          </a:p>
        </p:txBody>
      </p:sp>
      <p:sp>
        <p:nvSpPr>
          <p:cNvPr id="367" name="Shape 36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zh-TW"/>
              <a:t>巨量資料探勘與統計應用 W16-6/6</a:t>
            </a:r>
          </a:p>
        </p:txBody>
      </p:sp>
      <p:pic>
        <p:nvPicPr>
          <p:cNvPr id="368" name="Shape 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75" y="5416950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96" name="Shape 49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https://www.youtube.com/watch?v=-W3pnicVgn0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476250" y="51320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電腦挑花生</a:t>
            </a: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 b="0" l="21730" r="8776" t="0"/>
          <a:stretch/>
        </p:blipFill>
        <p:spPr>
          <a:xfrm>
            <a:off x="4687756" y="1345924"/>
            <a:ext cx="3622445" cy="390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 rotWithShape="1">
          <a:blip r:embed="rId4">
            <a:alphaModFix/>
          </a:blip>
          <a:srcRect b="0" l="0" r="25417" t="0"/>
          <a:stretch/>
        </p:blipFill>
        <p:spPr>
          <a:xfrm>
            <a:off x="833800" y="1345924"/>
            <a:ext cx="3887846" cy="3909677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>
            <a:off x="833800" y="1344125"/>
            <a:ext cx="7476600" cy="3909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Shape 1818"/>
          <p:cNvPicPr preferRelativeResize="0"/>
          <p:nvPr/>
        </p:nvPicPr>
        <p:blipFill rotWithShape="1">
          <a:blip r:embed="rId3">
            <a:alphaModFix/>
          </a:blip>
          <a:srcRect b="10289" l="0" r="0" t="0"/>
          <a:stretch/>
        </p:blipFill>
        <p:spPr>
          <a:xfrm>
            <a:off x="1042850" y="1565625"/>
            <a:ext cx="6514775" cy="5284011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Shape 1819"/>
          <p:cNvSpPr/>
          <p:nvPr/>
        </p:nvSpPr>
        <p:spPr>
          <a:xfrm>
            <a:off x="3805796" y="4715468"/>
            <a:ext cx="1697700" cy="1850700"/>
          </a:xfrm>
          <a:prstGeom prst="roundRect">
            <a:avLst>
              <a:gd fmla="val 60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20" name="Shape 1820"/>
          <p:cNvSpPr/>
          <p:nvPr/>
        </p:nvSpPr>
        <p:spPr>
          <a:xfrm rot="10800000">
            <a:off x="2682029" y="5017570"/>
            <a:ext cx="98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/>
        </p:nvSpPr>
        <p:spPr>
          <a:xfrm>
            <a:off x="5985925" y="4825275"/>
            <a:ext cx="2382000" cy="909300"/>
          </a:xfrm>
          <a:prstGeom prst="wedgeRoundRectCallout">
            <a:avLst>
              <a:gd fmla="val -76387" name="adj1"/>
              <a:gd fmla="val -243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篩選結果</a:t>
            </a:r>
          </a:p>
        </p:txBody>
      </p:sp>
      <p:sp>
        <p:nvSpPr>
          <p:cNvPr id="1822" name="Shape 18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823" name="Shape 18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7. </a:t>
            </a:r>
            <a:r>
              <a:rPr lang="zh-TW"/>
              <a:t>解讀篩選結果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Ranked attributes</a:t>
            </a:r>
          </a:p>
        </p:txBody>
      </p:sp>
      <p:sp>
        <p:nvSpPr>
          <p:cNvPr id="1824" name="Shape 182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825" name="Shape 18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32" name="Shape 183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3" name="Shape 1833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篩選結果分析</a:t>
            </a:r>
          </a:p>
        </p:txBody>
      </p:sp>
      <p:sp>
        <p:nvSpPr>
          <p:cNvPr id="1834" name="Shape 1834"/>
          <p:cNvSpPr/>
          <p:nvPr/>
        </p:nvSpPr>
        <p:spPr>
          <a:xfrm>
            <a:off x="566050" y="2449275"/>
            <a:ext cx="3287400" cy="1800000"/>
          </a:xfrm>
          <a:prstGeom prst="flowChartAlternateProcess">
            <a:avLst/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56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Ranked attributes:</a:t>
            </a:r>
          </a:p>
          <a:p>
            <a:pPr lvl="0" rtl="0">
              <a:spcBef>
                <a:spcPts val="56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61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  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83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b="1"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地球</a:t>
            </a:r>
          </a:p>
          <a:p>
            <a:pPr lvl="0" rtl="0">
              <a:spcBef>
                <a:spcPts val="56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369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53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籃球</a:t>
            </a:r>
          </a:p>
        </p:txBody>
      </p:sp>
      <p:sp>
        <p:nvSpPr>
          <p:cNvPr id="1835" name="Shape 1835"/>
          <p:cNvSpPr/>
          <p:nvPr/>
        </p:nvSpPr>
        <p:spPr>
          <a:xfrm>
            <a:off x="476250" y="2148150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篩選結果</a:t>
            </a:r>
          </a:p>
        </p:txBody>
      </p:sp>
      <p:sp>
        <p:nvSpPr>
          <p:cNvPr id="1836" name="Shape 1836"/>
          <p:cNvSpPr/>
          <p:nvPr/>
        </p:nvSpPr>
        <p:spPr>
          <a:xfrm>
            <a:off x="399950" y="4335988"/>
            <a:ext cx="884700" cy="813900"/>
          </a:xfrm>
          <a:prstGeom prst="wedgeRoundRectCallout">
            <a:avLst>
              <a:gd fmla="val 45063" name="adj1"/>
              <a:gd fmla="val -802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排名</a:t>
            </a:r>
          </a:p>
        </p:txBody>
      </p:sp>
      <p:sp>
        <p:nvSpPr>
          <p:cNvPr id="1837" name="Shape 1837"/>
          <p:cNvSpPr/>
          <p:nvPr/>
        </p:nvSpPr>
        <p:spPr>
          <a:xfrm>
            <a:off x="1379650" y="4335988"/>
            <a:ext cx="884700" cy="813900"/>
          </a:xfrm>
          <a:prstGeom prst="wedgeRoundRectCallout">
            <a:avLst>
              <a:gd fmla="val 30298" name="adj1"/>
              <a:gd fmla="val -8241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特徵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編號</a:t>
            </a:r>
          </a:p>
        </p:txBody>
      </p:sp>
      <p:sp>
        <p:nvSpPr>
          <p:cNvPr id="1838" name="Shape 1838"/>
          <p:cNvSpPr/>
          <p:nvPr/>
        </p:nvSpPr>
        <p:spPr>
          <a:xfrm>
            <a:off x="2359350" y="4335988"/>
            <a:ext cx="1268400" cy="813900"/>
          </a:xfrm>
          <a:prstGeom prst="wedgeRoundRectCallout">
            <a:avLst>
              <a:gd fmla="val -30895" name="adj1"/>
              <a:gd fmla="val -864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特徵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關鍵字</a:t>
            </a:r>
          </a:p>
        </p:txBody>
      </p:sp>
      <p:graphicFrame>
        <p:nvGraphicFramePr>
          <p:cNvPr id="1839" name="Shape 1839"/>
          <p:cNvGraphicFramePr/>
          <p:nvPr/>
        </p:nvGraphicFramePr>
        <p:xfrm>
          <a:off x="4027725" y="194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4357875"/>
                <a:gridCol w="612800"/>
              </a:tblGrid>
              <a:tr h="271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document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705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從 衛星 上 鳥瞰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地球</a:t>
                      </a:r>
                      <a:r>
                        <a:rPr lang="zh-TW" sz="1800"/>
                        <a:t> 感受 前所未有 的 視覺 衝擊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地球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1022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地球</a:t>
                      </a: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 是 太陽系 </a:t>
                      </a:r>
                      <a:r>
                        <a:rPr lang="zh-TW" sz="1800"/>
                        <a:t>從</a:t>
                      </a: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 內 到 外 的 第三顆 行星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705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Google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地球</a:t>
                      </a:r>
                      <a:r>
                        <a:rPr lang="zh-TW" sz="1800"/>
                        <a:t> 是 一款 Google 公司 開發 的 虛擬 地球儀 軟體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000000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705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奧運會 籃球比賽 和 世界 </a:t>
                      </a:r>
                      <a:r>
                        <a:rPr b="1" lang="zh-TW" sz="1800">
                          <a:solidFill>
                            <a:srgbClr val="0000FF"/>
                          </a:solidFill>
                        </a:rPr>
                        <a:t>籃球</a:t>
                      </a:r>
                      <a:r>
                        <a:rPr lang="zh-TW" sz="1800"/>
                        <a:t> 錦標賽 的 比賽場地 長度 是 28 公尺 寬 15 公尺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933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0000FF"/>
                          </a:solidFill>
                        </a:rPr>
                        <a:t>籃球</a:t>
                      </a:r>
                      <a:r>
                        <a:rPr lang="zh-TW" sz="1800"/>
                        <a:t> 是 一種 由 兩隊 參與 的 球類運動 ， 每隊 派出 5 個 球員 ， 目的 是 將 球 射入 對方 球 籃 得分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/>
                        <a:t>目前 普遍 認 為 最高 水準 的 籃球比賽 是 俗稱 NBA 的 美國 國家 </a:t>
                      </a:r>
                      <a:r>
                        <a:rPr b="1" lang="zh-TW" sz="1800">
                          <a:solidFill>
                            <a:srgbClr val="0000FF"/>
                          </a:solidFill>
                        </a:rPr>
                        <a:t>籃球</a:t>
                      </a:r>
                      <a:r>
                        <a:rPr lang="zh-TW" sz="1800"/>
                        <a:t> 協會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840" name="Shape 1840"/>
          <p:cNvSpPr txBox="1"/>
          <p:nvPr/>
        </p:nvSpPr>
        <p:spPr>
          <a:xfrm>
            <a:off x="711200" y="55224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排名0表示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該特徵不具鑑別度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47" name="Shape 184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48" name="Shape 1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287" y="33757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Shape 1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212" y="35068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Shape 1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462" y="3601163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537" y="33757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Shape 1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462" y="35068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Shape 1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12" y="3601163"/>
            <a:ext cx="1196325" cy="1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Shape 1854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找到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關鍵字了！</a:t>
            </a:r>
          </a:p>
        </p:txBody>
      </p:sp>
      <p:sp>
        <p:nvSpPr>
          <p:cNvPr id="1855" name="Shape 1855"/>
          <p:cNvSpPr txBox="1"/>
          <p:nvPr/>
        </p:nvSpPr>
        <p:spPr>
          <a:xfrm>
            <a:off x="629325" y="2252825"/>
            <a:ext cx="315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籃球介紹</a:t>
            </a:r>
          </a:p>
        </p:txBody>
      </p:sp>
      <p:sp>
        <p:nvSpPr>
          <p:cNvPr id="1856" name="Shape 1856"/>
          <p:cNvSpPr/>
          <p:nvPr/>
        </p:nvSpPr>
        <p:spPr>
          <a:xfrm>
            <a:off x="1711563" y="5192775"/>
            <a:ext cx="864600" cy="655200"/>
          </a:xfrm>
          <a:prstGeom prst="wedgeRoundRectCallout">
            <a:avLst>
              <a:gd fmla="val 5773" name="adj1"/>
              <a:gd fmla="val -93636" name="adj2"/>
              <a:gd fmla="val 0" name="adj3"/>
            </a:avLst>
          </a:prstGeom>
          <a:solidFill>
            <a:srgbClr val="1F497D"/>
          </a:solidFill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籃球</a:t>
            </a:r>
          </a:p>
        </p:txBody>
      </p:sp>
      <p:sp>
        <p:nvSpPr>
          <p:cNvPr id="1857" name="Shape 1857"/>
          <p:cNvSpPr txBox="1"/>
          <p:nvPr/>
        </p:nvSpPr>
        <p:spPr>
          <a:xfrm>
            <a:off x="5456025" y="2252825"/>
            <a:ext cx="315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地球介紹</a:t>
            </a:r>
          </a:p>
        </p:txBody>
      </p:sp>
      <p:sp>
        <p:nvSpPr>
          <p:cNvPr id="1858" name="Shape 1858"/>
          <p:cNvSpPr/>
          <p:nvPr/>
        </p:nvSpPr>
        <p:spPr>
          <a:xfrm>
            <a:off x="6649175" y="5192763"/>
            <a:ext cx="864600" cy="655200"/>
          </a:xfrm>
          <a:prstGeom prst="wedgeRoundRectCallout">
            <a:avLst>
              <a:gd fmla="val -1845" name="adj1"/>
              <a:gd fmla="val -95141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地球</a:t>
            </a:r>
          </a:p>
        </p:txBody>
      </p:sp>
      <p:cxnSp>
        <p:nvCxnSpPr>
          <p:cNvPr id="1859" name="Shape 1859"/>
          <p:cNvCxnSpPr/>
          <p:nvPr/>
        </p:nvCxnSpPr>
        <p:spPr>
          <a:xfrm>
            <a:off x="4506675" y="2656125"/>
            <a:ext cx="0" cy="342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grpSp>
        <p:nvGrpSpPr>
          <p:cNvPr id="1860" name="Shape 1860"/>
          <p:cNvGrpSpPr/>
          <p:nvPr/>
        </p:nvGrpSpPr>
        <p:grpSpPr>
          <a:xfrm rot="-5400000">
            <a:off x="3906525" y="4906000"/>
            <a:ext cx="1200300" cy="1200300"/>
            <a:chOff x="5427075" y="3012750"/>
            <a:chExt cx="1200300" cy="1200300"/>
          </a:xfrm>
        </p:grpSpPr>
        <p:pic>
          <p:nvPicPr>
            <p:cNvPr id="1861" name="Shape 18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2" name="Shape 1862"/>
            <p:cNvPicPr preferRelativeResize="0"/>
            <p:nvPr/>
          </p:nvPicPr>
          <p:blipFill rotWithShape="1">
            <a:blip r:embed="rId4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請</a:t>
            </a:r>
            <a:r>
              <a:rPr lang="zh-TW"/>
              <a:t>截取特徵篩選結果的畫面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根據特徵篩選結果，那些是可以用於分類的關鍵字？(請選出Rank大於0的關鍵字)</a:t>
            </a:r>
          </a:p>
        </p:txBody>
      </p:sp>
      <p:sp>
        <p:nvSpPr>
          <p:cNvPr id="1869" name="Shape 18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70" name="Shape 18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實作學習單</a:t>
            </a:r>
            <a:r>
              <a:rPr lang="zh-TW">
                <a:solidFill>
                  <a:schemeClr val="dk1"/>
                </a:solidFill>
              </a:rPr>
              <a:t>問題</a:t>
            </a:r>
          </a:p>
        </p:txBody>
      </p:sp>
      <p:sp>
        <p:nvSpPr>
          <p:cNvPr id="1871" name="Shape 187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Shape 187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8" name="Shape 18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79" name="Shape 187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W16-c. 關鍵字篩選</a:t>
            </a:r>
          </a:p>
        </p:txBody>
      </p:sp>
      <p:sp>
        <p:nvSpPr>
          <p:cNvPr id="1880" name="Shape 1880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實作囉！</a:t>
            </a:r>
          </a:p>
        </p:txBody>
      </p:sp>
      <p:pic>
        <p:nvPicPr>
          <p:cNvPr id="1881" name="Shape 1881"/>
          <p:cNvPicPr preferRelativeResize="0"/>
          <p:nvPr/>
        </p:nvPicPr>
        <p:blipFill rotWithShape="1">
          <a:blip r:embed="rId3">
            <a:alphaModFix/>
          </a:blip>
          <a:srcRect b="10289" l="0" r="0" t="0"/>
          <a:stretch/>
        </p:blipFill>
        <p:spPr>
          <a:xfrm>
            <a:off x="3258200" y="1945165"/>
            <a:ext cx="5409600" cy="4387622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Shape 18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88" name="Shape 188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進階的文字向量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TF-IDF</a:t>
            </a:r>
          </a:p>
        </p:txBody>
      </p:sp>
      <p:sp>
        <p:nvSpPr>
          <p:cNvPr id="1889" name="Shape 188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5.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96" name="Shape 18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文字向量化的層次</a:t>
            </a:r>
          </a:p>
        </p:txBody>
      </p:sp>
      <p:sp>
        <p:nvSpPr>
          <p:cNvPr id="1897" name="Shape 18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8" name="Shape 189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有無使用這個詞句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詞頻：</a:t>
            </a:r>
            <a:r>
              <a:rPr lang="zh-TW">
                <a:solidFill>
                  <a:schemeClr val="dk1"/>
                </a:solidFill>
              </a:rPr>
              <a:t>使用這個</a:t>
            </a:r>
            <a:r>
              <a:rPr lang="zh-TW"/>
              <a:t>詞句的次數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詞頻+反文件頻 (TD-IDF)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Shape 19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05" name="Shape 190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6" name="Shape 1906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1. </a:t>
            </a:r>
            <a:r>
              <a:rPr b="1" lang="zh-TW" sz="4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有無使用 → 2. 詞彙頻率(詞頻)</a:t>
            </a:r>
          </a:p>
        </p:txBody>
      </p:sp>
      <p:sp>
        <p:nvSpPr>
          <p:cNvPr id="1907" name="Shape 1907"/>
          <p:cNvSpPr/>
          <p:nvPr/>
        </p:nvSpPr>
        <p:spPr>
          <a:xfrm>
            <a:off x="809175" y="3021900"/>
            <a:ext cx="3693900" cy="257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奧運會 </a:t>
            </a:r>
            <a:r>
              <a:rPr b="1" lang="zh-TW" sz="2800">
                <a:solidFill>
                  <a:srgbClr val="FF0000"/>
                </a:solidFill>
              </a:rPr>
              <a:t>籃球</a:t>
            </a:r>
            <a:r>
              <a:rPr lang="zh-TW" sz="2800"/>
              <a:t> </a:t>
            </a:r>
            <a:r>
              <a:rPr b="1" lang="zh-TW" sz="2800">
                <a:solidFill>
                  <a:srgbClr val="FF0000"/>
                </a:solidFill>
              </a:rPr>
              <a:t>比賽</a:t>
            </a:r>
            <a:r>
              <a:rPr lang="zh-TW" sz="2800"/>
              <a:t> 和 世界 </a:t>
            </a:r>
            <a:r>
              <a:rPr b="1" lang="zh-TW" sz="2800">
                <a:solidFill>
                  <a:srgbClr val="FF0000"/>
                </a:solidFill>
              </a:rPr>
              <a:t>籃球</a:t>
            </a:r>
            <a:r>
              <a:rPr lang="zh-TW" sz="2800"/>
              <a:t> 錦標賽 的 </a:t>
            </a:r>
            <a:r>
              <a:rPr b="1" lang="zh-TW" sz="2800">
                <a:solidFill>
                  <a:srgbClr val="FF0000"/>
                </a:solidFill>
              </a:rPr>
              <a:t>比賽</a:t>
            </a:r>
            <a:r>
              <a:rPr lang="zh-TW" sz="2800"/>
              <a:t> 場地 長度 是 28 公尺 寬 15 公尺</a:t>
            </a:r>
          </a:p>
        </p:txBody>
      </p:sp>
      <p:sp>
        <p:nvSpPr>
          <p:cNvPr id="1908" name="Shape 1908"/>
          <p:cNvSpPr/>
          <p:nvPr/>
        </p:nvSpPr>
        <p:spPr>
          <a:xfrm>
            <a:off x="553750" y="2594450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graphicFrame>
        <p:nvGraphicFramePr>
          <p:cNvPr id="1909" name="Shape 1909"/>
          <p:cNvGraphicFramePr/>
          <p:nvPr/>
        </p:nvGraphicFramePr>
        <p:xfrm>
          <a:off x="5588375" y="238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786625"/>
                <a:gridCol w="558625"/>
                <a:gridCol w="550825"/>
                <a:gridCol w="350325"/>
                <a:gridCol w="596200"/>
              </a:tblGrid>
              <a:tr h="5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奧運會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比賽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和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世界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767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910" name="Shape 1910"/>
          <p:cNvSpPr txBox="1"/>
          <p:nvPr/>
        </p:nvSpPr>
        <p:spPr>
          <a:xfrm>
            <a:off x="5462125" y="1942100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文字向量：有無</a:t>
            </a:r>
            <a:r>
              <a:rPr lang="zh-TW" sz="2400"/>
              <a:t>使用</a:t>
            </a:r>
          </a:p>
        </p:txBody>
      </p:sp>
      <p:sp>
        <p:nvSpPr>
          <p:cNvPr id="1911" name="Shape 1911"/>
          <p:cNvSpPr txBox="1"/>
          <p:nvPr/>
        </p:nvSpPr>
        <p:spPr>
          <a:xfrm>
            <a:off x="5462125" y="4422700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文字向量：詞頻</a:t>
            </a:r>
          </a:p>
        </p:txBody>
      </p:sp>
      <p:sp>
        <p:nvSpPr>
          <p:cNvPr id="1912" name="Shape 1912"/>
          <p:cNvSpPr/>
          <p:nvPr/>
        </p:nvSpPr>
        <p:spPr>
          <a:xfrm rot="-5400000">
            <a:off x="6727225" y="3953375"/>
            <a:ext cx="564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913" name="Shape 1913"/>
          <p:cNvGraphicFramePr/>
          <p:nvPr/>
        </p:nvGraphicFramePr>
        <p:xfrm>
          <a:off x="5588375" y="490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786625"/>
                <a:gridCol w="558625"/>
                <a:gridCol w="550825"/>
                <a:gridCol w="350325"/>
                <a:gridCol w="596200"/>
              </a:tblGrid>
              <a:tr h="5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奧運會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比賽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和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世界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767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20" name="Shape 192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1" name="Shape 1921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3. 詞頻-反文件頻 (</a:t>
            </a:r>
            <a:r>
              <a:rPr b="1" lang="zh-TW" sz="4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TF-IDF)</a:t>
            </a:r>
          </a:p>
        </p:txBody>
      </p:sp>
      <p:sp>
        <p:nvSpPr>
          <p:cNvPr id="1922" name="Shape 1922"/>
          <p:cNvSpPr/>
          <p:nvPr/>
        </p:nvSpPr>
        <p:spPr>
          <a:xfrm>
            <a:off x="517875" y="2826750"/>
            <a:ext cx="4179600" cy="98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籃球</a:t>
            </a:r>
            <a:r>
              <a:rPr lang="zh-TW" sz="2400"/>
              <a:t> 運動 </a:t>
            </a:r>
            <a:r>
              <a:rPr lang="zh-TW" sz="2400">
                <a:solidFill>
                  <a:srgbClr val="FF0000"/>
                </a:solidFill>
              </a:rPr>
              <a:t>是</a:t>
            </a:r>
            <a:r>
              <a:rPr lang="zh-TW" sz="2400"/>
              <a:t> 以 投籃 上籃...</a:t>
            </a:r>
          </a:p>
        </p:txBody>
      </p:sp>
      <p:sp>
        <p:nvSpPr>
          <p:cNvPr id="1923" name="Shape 1923"/>
          <p:cNvSpPr/>
          <p:nvPr/>
        </p:nvSpPr>
        <p:spPr>
          <a:xfrm>
            <a:off x="262450" y="2399300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graphicFrame>
        <p:nvGraphicFramePr>
          <p:cNvPr id="1924" name="Shape 1924"/>
          <p:cNvGraphicFramePr/>
          <p:nvPr/>
        </p:nvGraphicFramePr>
        <p:xfrm>
          <a:off x="5588375" y="23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929975"/>
                <a:gridCol w="983625"/>
                <a:gridCol w="971700"/>
              </a:tblGrid>
              <a:tr h="346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是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925" name="Shape 1925"/>
          <p:cNvSpPr txBox="1"/>
          <p:nvPr/>
        </p:nvSpPr>
        <p:spPr>
          <a:xfrm>
            <a:off x="5462125" y="1789700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文字向量：有無</a:t>
            </a:r>
            <a:r>
              <a:rPr lang="zh-TW" sz="2400"/>
              <a:t>使用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5462125" y="4117900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文字向量：TF-IDF</a:t>
            </a:r>
          </a:p>
        </p:txBody>
      </p:sp>
      <p:sp>
        <p:nvSpPr>
          <p:cNvPr id="1927" name="Shape 1927"/>
          <p:cNvSpPr/>
          <p:nvPr/>
        </p:nvSpPr>
        <p:spPr>
          <a:xfrm rot="-5400000">
            <a:off x="6727225" y="3648575"/>
            <a:ext cx="564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8" name="Shape 1928"/>
          <p:cNvSpPr/>
          <p:nvPr/>
        </p:nvSpPr>
        <p:spPr>
          <a:xfrm>
            <a:off x="517875" y="4541800"/>
            <a:ext cx="4179600" cy="98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地球</a:t>
            </a:r>
            <a:r>
              <a:rPr lang="zh-TW" sz="2400"/>
              <a:t> </a:t>
            </a:r>
            <a:r>
              <a:rPr lang="zh-TW" sz="2400">
                <a:solidFill>
                  <a:srgbClr val="FF0000"/>
                </a:solidFill>
              </a:rPr>
              <a:t>是</a:t>
            </a:r>
            <a:r>
              <a:rPr lang="zh-TW" sz="2400"/>
              <a:t> 太陽系 從 內 到 外... </a:t>
            </a:r>
          </a:p>
        </p:txBody>
      </p:sp>
      <p:sp>
        <p:nvSpPr>
          <p:cNvPr id="1929" name="Shape 1929"/>
          <p:cNvSpPr/>
          <p:nvPr/>
        </p:nvSpPr>
        <p:spPr>
          <a:xfrm>
            <a:off x="262450" y="4114350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地球介紹</a:t>
            </a:r>
          </a:p>
        </p:txBody>
      </p:sp>
      <p:graphicFrame>
        <p:nvGraphicFramePr>
          <p:cNvPr id="1930" name="Shape 1930"/>
          <p:cNvGraphicFramePr/>
          <p:nvPr/>
        </p:nvGraphicFramePr>
        <p:xfrm>
          <a:off x="5588375" y="4683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929975"/>
                <a:gridCol w="983625"/>
                <a:gridCol w="971700"/>
              </a:tblGrid>
              <a:tr h="346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是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234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36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37" name="Shape 193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8" name="Shape 1938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詞頻-反文件頻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TF-IDF的特性</a:t>
            </a:r>
          </a:p>
        </p:txBody>
      </p:sp>
      <p:sp>
        <p:nvSpPr>
          <p:cNvPr id="1939" name="Shape 1939"/>
          <p:cNvSpPr txBox="1"/>
          <p:nvPr/>
        </p:nvSpPr>
        <p:spPr>
          <a:xfrm>
            <a:off x="476250" y="4095925"/>
            <a:ext cx="39420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詞頻=</a:t>
            </a:r>
          </a:p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強調性</a:t>
            </a:r>
          </a:p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詞彙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在該文件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中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出現次數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越多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向量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越大</a:t>
            </a:r>
          </a:p>
        </p:txBody>
      </p:sp>
      <p:pic>
        <p:nvPicPr>
          <p:cNvPr id="1940" name="Shape 1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825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Shape 1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12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Shape 19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150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Shape 1943"/>
          <p:cNvSpPr txBox="1"/>
          <p:nvPr/>
        </p:nvSpPr>
        <p:spPr>
          <a:xfrm>
            <a:off x="4858075" y="4095925"/>
            <a:ext cx="39420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反文件頻=</a:t>
            </a:r>
          </a:p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獨特性+不</a:t>
            </a: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獨特性</a:t>
            </a:r>
          </a:p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詞彙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在所有文件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中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出現次數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越少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向量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越大</a:t>
            </a:r>
          </a:p>
        </p:txBody>
      </p:sp>
      <p:grpSp>
        <p:nvGrpSpPr>
          <p:cNvPr id="1944" name="Shape 1944"/>
          <p:cNvGrpSpPr/>
          <p:nvPr/>
        </p:nvGrpSpPr>
        <p:grpSpPr>
          <a:xfrm>
            <a:off x="4782825" y="2602875"/>
            <a:ext cx="458125" cy="404400"/>
            <a:chOff x="2603600" y="2602875"/>
            <a:chExt cx="458125" cy="404400"/>
          </a:xfrm>
        </p:grpSpPr>
        <p:sp>
          <p:nvSpPr>
            <p:cNvPr id="1945" name="Shape 1945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9" name="Shape 1949"/>
          <p:cNvGrpSpPr/>
          <p:nvPr/>
        </p:nvGrpSpPr>
        <p:grpSpPr>
          <a:xfrm flipH="1">
            <a:off x="6584875" y="2602875"/>
            <a:ext cx="458125" cy="404400"/>
            <a:chOff x="2603600" y="2602875"/>
            <a:chExt cx="458125" cy="404400"/>
          </a:xfrm>
        </p:grpSpPr>
        <p:sp>
          <p:nvSpPr>
            <p:cNvPr id="1950" name="Shape 1950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4" name="Shape 1954"/>
          <p:cNvGrpSpPr/>
          <p:nvPr/>
        </p:nvGrpSpPr>
        <p:grpSpPr>
          <a:xfrm flipH="1">
            <a:off x="7446675" y="2602875"/>
            <a:ext cx="458125" cy="404400"/>
            <a:chOff x="2603600" y="2602875"/>
            <a:chExt cx="458125" cy="404400"/>
          </a:xfrm>
        </p:grpSpPr>
        <p:sp>
          <p:nvSpPr>
            <p:cNvPr id="1955" name="Shape 1955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59" name="Shape 1959"/>
          <p:cNvSpPr/>
          <p:nvPr/>
        </p:nvSpPr>
        <p:spPr>
          <a:xfrm>
            <a:off x="732675" y="2396375"/>
            <a:ext cx="2787300" cy="1500000"/>
          </a:xfrm>
          <a:prstGeom prst="wedgeRoundRectCallout">
            <a:avLst>
              <a:gd fmla="val 72647" name="adj1"/>
              <a:gd fmla="val 1034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我跟你們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有什麼</a:t>
            </a:r>
            <a:r>
              <a:rPr b="1" lang="zh-TW" sz="3600">
                <a:solidFill>
                  <a:srgbClr val="FF0000"/>
                </a:solidFill>
              </a:rPr>
              <a:t>不同</a:t>
            </a:r>
            <a:r>
              <a:rPr lang="zh-TW" sz="2400"/>
              <a:t>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07" name="Shape 50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電腦也吃花生？略吃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00" y="2913123"/>
            <a:ext cx="2776750" cy="292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Shape 510"/>
          <p:cNvGrpSpPr/>
          <p:nvPr/>
        </p:nvGrpSpPr>
        <p:grpSpPr>
          <a:xfrm>
            <a:off x="4076202" y="2749758"/>
            <a:ext cx="4360549" cy="3489217"/>
            <a:chOff x="4076202" y="2749758"/>
            <a:chExt cx="4360549" cy="3489217"/>
          </a:xfrm>
        </p:grpSpPr>
        <p:pic>
          <p:nvPicPr>
            <p:cNvPr id="511" name="Shape 511"/>
            <p:cNvPicPr preferRelativeResize="0"/>
            <p:nvPr/>
          </p:nvPicPr>
          <p:blipFill rotWithShape="1">
            <a:blip r:embed="rId4">
              <a:alphaModFix/>
            </a:blip>
            <a:srcRect b="0" l="21844" r="0" t="30531"/>
            <a:stretch/>
          </p:blipFill>
          <p:spPr>
            <a:xfrm>
              <a:off x="5937675" y="4199775"/>
              <a:ext cx="2294300" cy="20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Shape 512"/>
            <p:cNvPicPr preferRelativeResize="0"/>
            <p:nvPr/>
          </p:nvPicPr>
          <p:blipFill rotWithShape="1">
            <a:blip r:embed="rId4">
              <a:alphaModFix/>
            </a:blip>
            <a:srcRect b="69467" l="0" r="0" t="0"/>
            <a:stretch/>
          </p:blipFill>
          <p:spPr>
            <a:xfrm rot="899999">
              <a:off x="5435301" y="3114366"/>
              <a:ext cx="2935476" cy="896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Shape 513"/>
            <p:cNvPicPr preferRelativeResize="0"/>
            <p:nvPr/>
          </p:nvPicPr>
          <p:blipFill rotWithShape="1">
            <a:blip r:embed="rId4">
              <a:alphaModFix/>
            </a:blip>
            <a:srcRect b="0" l="0" r="78107" t="30531"/>
            <a:stretch/>
          </p:blipFill>
          <p:spPr>
            <a:xfrm rot="7200004">
              <a:off x="4798540" y="2841749"/>
              <a:ext cx="642647" cy="2039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4" name="Shape 5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11" y="3111900"/>
            <a:ext cx="1518783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 rot="1292234">
            <a:off x="6482295" y="2500956"/>
            <a:ext cx="2247309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花生沒吃過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倒是常常被請喝咖啡...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66" name="Shape 19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7" name="Shape 1967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TF-IDF的特性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強調性</a:t>
            </a:r>
          </a:p>
        </p:txBody>
      </p:sp>
      <p:sp>
        <p:nvSpPr>
          <p:cNvPr id="1968" name="Shape 1968"/>
          <p:cNvSpPr txBox="1"/>
          <p:nvPr/>
        </p:nvSpPr>
        <p:spPr>
          <a:xfrm>
            <a:off x="3591600" y="4248325"/>
            <a:ext cx="39420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強調性</a:t>
            </a:r>
          </a:p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詞彙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在該文件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中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出現次數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越多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向量</a:t>
            </a:r>
            <a:r>
              <a:rPr lang="zh-TW" sz="2400" u="sng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越大</a:t>
            </a:r>
          </a:p>
        </p:txBody>
      </p:sp>
      <p:pic>
        <p:nvPicPr>
          <p:cNvPr id="1969" name="Shape 1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675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Shape 19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12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Shape 19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150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2" name="Shape 1972"/>
          <p:cNvGrpSpPr/>
          <p:nvPr/>
        </p:nvGrpSpPr>
        <p:grpSpPr>
          <a:xfrm>
            <a:off x="4721675" y="2602875"/>
            <a:ext cx="458125" cy="404400"/>
            <a:chOff x="2603600" y="2602875"/>
            <a:chExt cx="458125" cy="404400"/>
          </a:xfrm>
        </p:grpSpPr>
        <p:sp>
          <p:nvSpPr>
            <p:cNvPr id="1973" name="Shape 1973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7" name="Shape 1977"/>
          <p:cNvGrpSpPr/>
          <p:nvPr/>
        </p:nvGrpSpPr>
        <p:grpSpPr>
          <a:xfrm flipH="1">
            <a:off x="6584875" y="2602875"/>
            <a:ext cx="458125" cy="404400"/>
            <a:chOff x="2603600" y="2602875"/>
            <a:chExt cx="458125" cy="404400"/>
          </a:xfrm>
        </p:grpSpPr>
        <p:sp>
          <p:nvSpPr>
            <p:cNvPr id="1978" name="Shape 1978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2" name="Shape 1982"/>
          <p:cNvGrpSpPr/>
          <p:nvPr/>
        </p:nvGrpSpPr>
        <p:grpSpPr>
          <a:xfrm flipH="1">
            <a:off x="7446675" y="2602875"/>
            <a:ext cx="458125" cy="404400"/>
            <a:chOff x="2603600" y="2602875"/>
            <a:chExt cx="458125" cy="404400"/>
          </a:xfrm>
        </p:grpSpPr>
        <p:sp>
          <p:nvSpPr>
            <p:cNvPr id="1983" name="Shape 1983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987" name="Shape 1987"/>
          <p:cNvSpPr/>
          <p:nvPr/>
        </p:nvSpPr>
        <p:spPr>
          <a:xfrm>
            <a:off x="476250" y="2437730"/>
            <a:ext cx="3347100" cy="1395600"/>
          </a:xfrm>
          <a:prstGeom prst="wedgeRoundRectCallout">
            <a:avLst>
              <a:gd fmla="val 63422" name="adj1"/>
              <a:gd fmla="val 1608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我講了2次「</a:t>
            </a:r>
            <a:r>
              <a:rPr b="1" lang="zh-TW" sz="2400">
                <a:solidFill>
                  <a:srgbClr val="FF0000"/>
                </a:solidFill>
              </a:rPr>
              <a:t>籃球</a:t>
            </a:r>
            <a:r>
              <a:rPr lang="zh-TW" sz="2400"/>
              <a:t>」！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很重要所以要講2次！</a:t>
            </a:r>
          </a:p>
        </p:txBody>
      </p:sp>
      <p:sp>
        <p:nvSpPr>
          <p:cNvPr id="1988" name="Shape 1988"/>
          <p:cNvSpPr/>
          <p:nvPr/>
        </p:nvSpPr>
        <p:spPr>
          <a:xfrm>
            <a:off x="716150" y="4438700"/>
            <a:ext cx="2749200" cy="1395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「籃球」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文字向量*2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Shape 19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95" name="Shape 199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6" name="Shape 1996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TF-IDF的特性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獨特性</a:t>
            </a:r>
          </a:p>
        </p:txBody>
      </p:sp>
      <p:sp>
        <p:nvSpPr>
          <p:cNvPr id="1997" name="Shape 1997"/>
          <p:cNvSpPr txBox="1"/>
          <p:nvPr/>
        </p:nvSpPr>
        <p:spPr>
          <a:xfrm>
            <a:off x="3591600" y="4248325"/>
            <a:ext cx="39420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b="1" lang="zh-TW" sz="3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獨特性</a:t>
            </a:r>
          </a:p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詞彙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在所有文件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</a:t>
            </a:r>
            <a:b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出現次數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越少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、向量</a:t>
            </a:r>
            <a:r>
              <a:rPr lang="zh-TW" sz="2400" u="sng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越大</a:t>
            </a:r>
          </a:p>
        </p:txBody>
      </p:sp>
      <p:pic>
        <p:nvPicPr>
          <p:cNvPr id="1998" name="Shape 1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675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9" name="Shape 1999"/>
          <p:cNvGrpSpPr/>
          <p:nvPr/>
        </p:nvGrpSpPr>
        <p:grpSpPr>
          <a:xfrm>
            <a:off x="4721675" y="2602875"/>
            <a:ext cx="458125" cy="404400"/>
            <a:chOff x="2603600" y="2602875"/>
            <a:chExt cx="458125" cy="404400"/>
          </a:xfrm>
        </p:grpSpPr>
        <p:sp>
          <p:nvSpPr>
            <p:cNvPr id="2000" name="Shape 2000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04" name="Shape 2004"/>
          <p:cNvSpPr/>
          <p:nvPr/>
        </p:nvSpPr>
        <p:spPr>
          <a:xfrm>
            <a:off x="476250" y="2437730"/>
            <a:ext cx="3347100" cy="1395600"/>
          </a:xfrm>
          <a:prstGeom prst="wedgeRoundRectCallout">
            <a:avLst>
              <a:gd fmla="val 63422" name="adj1"/>
              <a:gd fmla="val 1608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000000"/>
                </a:solidFill>
              </a:rPr>
              <a:t>只有我講「</a:t>
            </a:r>
            <a:r>
              <a:rPr b="1" lang="zh-TW" sz="2400">
                <a:solidFill>
                  <a:srgbClr val="FF0000"/>
                </a:solidFill>
              </a:rPr>
              <a:t>籃球</a:t>
            </a:r>
            <a:r>
              <a:rPr lang="zh-TW" sz="2400">
                <a:solidFill>
                  <a:srgbClr val="000000"/>
                </a:solidFill>
              </a:rPr>
              <a:t>」</a:t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</a:rPr>
              <a:t>你們都沒有提到！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000000"/>
                </a:solidFill>
              </a:rPr>
              <a:t>更重要！</a:t>
            </a:r>
          </a:p>
        </p:txBody>
      </p:sp>
      <p:sp>
        <p:nvSpPr>
          <p:cNvPr id="2005" name="Shape 2005"/>
          <p:cNvSpPr/>
          <p:nvPr/>
        </p:nvSpPr>
        <p:spPr>
          <a:xfrm>
            <a:off x="716150" y="4438700"/>
            <a:ext cx="2749200" cy="1395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「籃球」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文字向量*3</a:t>
            </a:r>
          </a:p>
        </p:txBody>
      </p:sp>
      <p:pic>
        <p:nvPicPr>
          <p:cNvPr id="2006" name="Shape 20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12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Shape 2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150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8" name="Shape 2008"/>
          <p:cNvGrpSpPr/>
          <p:nvPr/>
        </p:nvGrpSpPr>
        <p:grpSpPr>
          <a:xfrm flipH="1">
            <a:off x="6584875" y="2602875"/>
            <a:ext cx="458125" cy="404400"/>
            <a:chOff x="2603600" y="2602875"/>
            <a:chExt cx="458125" cy="404400"/>
          </a:xfrm>
        </p:grpSpPr>
        <p:sp>
          <p:nvSpPr>
            <p:cNvPr id="2009" name="Shape 2009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3" name="Shape 2013"/>
          <p:cNvGrpSpPr/>
          <p:nvPr/>
        </p:nvGrpSpPr>
        <p:grpSpPr>
          <a:xfrm flipH="1">
            <a:off x="7446675" y="2602875"/>
            <a:ext cx="458125" cy="404400"/>
            <a:chOff x="2603600" y="2602875"/>
            <a:chExt cx="458125" cy="404400"/>
          </a:xfrm>
        </p:grpSpPr>
        <p:sp>
          <p:nvSpPr>
            <p:cNvPr id="2014" name="Shape 2014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Shape 20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24" name="Shape 202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5" name="Shape 2025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TF-IDF的特性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不獨特性</a:t>
            </a:r>
          </a:p>
        </p:txBody>
      </p:sp>
      <p:sp>
        <p:nvSpPr>
          <p:cNvPr id="2026" name="Shape 2026"/>
          <p:cNvSpPr txBox="1"/>
          <p:nvPr/>
        </p:nvSpPr>
        <p:spPr>
          <a:xfrm>
            <a:off x="3591600" y="4248325"/>
            <a:ext cx="39420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b="1"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不</a:t>
            </a:r>
            <a:r>
              <a:rPr b="1" lang="zh-TW" sz="3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獨特性</a:t>
            </a:r>
          </a:p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詞彙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在所有文件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</a:t>
            </a:r>
            <a:b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出現次數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越多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、向量</a:t>
            </a:r>
            <a:r>
              <a:rPr lang="zh-TW" sz="24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越小</a:t>
            </a:r>
          </a:p>
        </p:txBody>
      </p:sp>
      <p:pic>
        <p:nvPicPr>
          <p:cNvPr id="2027" name="Shape 2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675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Shape 2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1112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Shape 2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150" y="2602875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0" name="Shape 2030"/>
          <p:cNvGrpSpPr/>
          <p:nvPr/>
        </p:nvGrpSpPr>
        <p:grpSpPr>
          <a:xfrm>
            <a:off x="4721675" y="2602875"/>
            <a:ext cx="458125" cy="404400"/>
            <a:chOff x="2603600" y="2602875"/>
            <a:chExt cx="458125" cy="404400"/>
          </a:xfrm>
        </p:grpSpPr>
        <p:sp>
          <p:nvSpPr>
            <p:cNvPr id="2031" name="Shape 2031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5" name="Shape 2035"/>
          <p:cNvGrpSpPr/>
          <p:nvPr/>
        </p:nvGrpSpPr>
        <p:grpSpPr>
          <a:xfrm flipH="1">
            <a:off x="6584875" y="2602875"/>
            <a:ext cx="458125" cy="404400"/>
            <a:chOff x="2603600" y="2602875"/>
            <a:chExt cx="458125" cy="404400"/>
          </a:xfrm>
        </p:grpSpPr>
        <p:sp>
          <p:nvSpPr>
            <p:cNvPr id="2036" name="Shape 203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0" name="Shape 2040"/>
          <p:cNvGrpSpPr/>
          <p:nvPr/>
        </p:nvGrpSpPr>
        <p:grpSpPr>
          <a:xfrm flipH="1">
            <a:off x="7446675" y="2602875"/>
            <a:ext cx="458125" cy="404400"/>
            <a:chOff x="2603600" y="2602875"/>
            <a:chExt cx="458125" cy="404400"/>
          </a:xfrm>
        </p:grpSpPr>
        <p:sp>
          <p:nvSpPr>
            <p:cNvPr id="2041" name="Shape 2041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45" name="Shape 2045"/>
          <p:cNvSpPr/>
          <p:nvPr/>
        </p:nvSpPr>
        <p:spPr>
          <a:xfrm>
            <a:off x="476250" y="2437730"/>
            <a:ext cx="3347100" cy="1395600"/>
          </a:xfrm>
          <a:prstGeom prst="wedgeRoundRectCallout">
            <a:avLst>
              <a:gd fmla="val 63422" name="adj1"/>
              <a:gd fmla="val 1608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000000"/>
                </a:solidFill>
              </a:rPr>
              <a:t>(大家都有「</a:t>
            </a:r>
            <a:r>
              <a:rPr b="1" lang="zh-TW" sz="2400">
                <a:solidFill>
                  <a:srgbClr val="FF0000"/>
                </a:solidFill>
              </a:rPr>
              <a:t>是</a:t>
            </a:r>
            <a:r>
              <a:rPr lang="zh-TW" sz="2400">
                <a:solidFill>
                  <a:srgbClr val="000000"/>
                </a:solidFill>
              </a:rPr>
              <a:t>」，</a:t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</a:rPr>
              <a:t>那我就</a:t>
            </a:r>
            <a:r>
              <a:rPr lang="zh-TW" sz="2400" u="sng">
                <a:solidFill>
                  <a:srgbClr val="000000"/>
                </a:solidFill>
              </a:rPr>
              <a:t>不強調</a:t>
            </a:r>
            <a:r>
              <a:rPr lang="zh-TW" sz="2400">
                <a:solidFill>
                  <a:srgbClr val="000000"/>
                </a:solidFill>
              </a:rPr>
              <a:t>了)</a:t>
            </a:r>
          </a:p>
        </p:txBody>
      </p:sp>
      <p:sp>
        <p:nvSpPr>
          <p:cNvPr id="2046" name="Shape 2046"/>
          <p:cNvSpPr/>
          <p:nvPr/>
        </p:nvSpPr>
        <p:spPr>
          <a:xfrm>
            <a:off x="716150" y="4438700"/>
            <a:ext cx="2749200" cy="13956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「是」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文字向量*(⅓)</a:t>
            </a:r>
          </a:p>
        </p:txBody>
      </p:sp>
      <p:sp>
        <p:nvSpPr>
          <p:cNvPr id="2047" name="Shape 2047"/>
          <p:cNvSpPr/>
          <p:nvPr/>
        </p:nvSpPr>
        <p:spPr>
          <a:xfrm>
            <a:off x="6759222" y="1626300"/>
            <a:ext cx="8382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是</a:t>
            </a:r>
          </a:p>
        </p:txBody>
      </p:sp>
      <p:sp>
        <p:nvSpPr>
          <p:cNvPr id="2048" name="Shape 2048"/>
          <p:cNvSpPr/>
          <p:nvPr/>
        </p:nvSpPr>
        <p:spPr>
          <a:xfrm>
            <a:off x="7754522" y="1626300"/>
            <a:ext cx="8382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是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Shape 20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075" y="1305600"/>
            <a:ext cx="3561650" cy="521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Shape 2055"/>
          <p:cNvPicPr preferRelativeResize="0"/>
          <p:nvPr/>
        </p:nvPicPr>
        <p:blipFill rotWithShape="1">
          <a:blip r:embed="rId4">
            <a:alphaModFix/>
          </a:blip>
          <a:srcRect b="37007" l="0" r="37953" t="0"/>
          <a:stretch/>
        </p:blipFill>
        <p:spPr>
          <a:xfrm>
            <a:off x="386425" y="2689475"/>
            <a:ext cx="4467875" cy="36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Shape 20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2057" name="Shape 205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8" name="Shape 2058"/>
          <p:cNvSpPr txBox="1"/>
          <p:nvPr/>
        </p:nvSpPr>
        <p:spPr>
          <a:xfrm>
            <a:off x="476250" y="169425"/>
            <a:ext cx="78579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NaiveBayesMultinomialText中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詞頻的設定</a:t>
            </a:r>
          </a:p>
        </p:txBody>
      </p:sp>
      <p:sp>
        <p:nvSpPr>
          <p:cNvPr id="2059" name="Shape 2059"/>
          <p:cNvSpPr/>
          <p:nvPr/>
        </p:nvSpPr>
        <p:spPr>
          <a:xfrm>
            <a:off x="498475" y="1887750"/>
            <a:ext cx="5601000" cy="6552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設定</a:t>
            </a:r>
            <a:r>
              <a:rPr lang="zh-TW" sz="2800">
                <a:solidFill>
                  <a:srgbClr val="FFFFFF"/>
                </a:solidFill>
              </a:rPr>
              <a:t>NaiveBayesMultinomialText</a:t>
            </a:r>
          </a:p>
        </p:txBody>
      </p:sp>
      <p:sp>
        <p:nvSpPr>
          <p:cNvPr id="2060" name="Shape 2060"/>
          <p:cNvSpPr/>
          <p:nvPr/>
        </p:nvSpPr>
        <p:spPr>
          <a:xfrm>
            <a:off x="1266525" y="3510475"/>
            <a:ext cx="1706400" cy="32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061" name="Shape 2061"/>
          <p:cNvSpPr/>
          <p:nvPr/>
        </p:nvSpPr>
        <p:spPr>
          <a:xfrm>
            <a:off x="5398400" y="5817075"/>
            <a:ext cx="3407400" cy="5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2062" name="Shape 2062"/>
          <p:cNvSpPr/>
          <p:nvPr/>
        </p:nvSpPr>
        <p:spPr>
          <a:xfrm rot="-9001058">
            <a:off x="3034665" y="4153161"/>
            <a:ext cx="2361059" cy="52511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3" name="Shape 2063"/>
          <p:cNvSpPr/>
          <p:nvPr/>
        </p:nvSpPr>
        <p:spPr>
          <a:xfrm>
            <a:off x="5321300" y="4418625"/>
            <a:ext cx="3324900" cy="862800"/>
          </a:xfrm>
          <a:prstGeom prst="wedgeRoundRectCallout">
            <a:avLst>
              <a:gd fmla="val -14049" name="adj1"/>
              <a:gd fmla="val 8818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000">
                <a:solidFill>
                  <a:srgbClr val="FFFFFF"/>
                </a:solidFill>
              </a:rPr>
              <a:t>useWordFrequencies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000">
                <a:solidFill>
                  <a:srgbClr val="FFFFFF"/>
                </a:solidFill>
              </a:rPr>
              <a:t>設為True即是以</a:t>
            </a:r>
            <a:r>
              <a:rPr b="1" lang="zh-TW" sz="2000">
                <a:solidFill>
                  <a:srgbClr val="FFFFFF"/>
                </a:solidFill>
              </a:rPr>
              <a:t>詞頻計算</a:t>
            </a:r>
          </a:p>
        </p:txBody>
      </p:sp>
      <p:sp>
        <p:nvSpPr>
          <p:cNvPr id="2064" name="Shape 2064"/>
          <p:cNvSpPr/>
          <p:nvPr/>
        </p:nvSpPr>
        <p:spPr>
          <a:xfrm rot="-1095097">
            <a:off x="175987" y="379545"/>
            <a:ext cx="1274942" cy="455275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補充資訊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Shape 20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71" name="Shape 2071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更進階的文本分類</a:t>
            </a:r>
          </a:p>
        </p:txBody>
      </p:sp>
      <p:sp>
        <p:nvSpPr>
          <p:cNvPr id="2072" name="Shape 207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6.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Shape 20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79" name="Shape 20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恭喜您！</a:t>
            </a:r>
          </a:p>
        </p:txBody>
      </p:sp>
      <p:sp>
        <p:nvSpPr>
          <p:cNvPr id="2080" name="Shape 208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https://www.inside.com.tw/2017/06/02/samsung-bixby-cant-understand-english-so-well</a:t>
            </a:r>
          </a:p>
        </p:txBody>
      </p:sp>
      <p:sp>
        <p:nvSpPr>
          <p:cNvPr id="2081" name="Shape 2081"/>
          <p:cNvSpPr txBox="1"/>
          <p:nvPr>
            <p:ph type="title"/>
          </p:nvPr>
        </p:nvSpPr>
        <p:spPr>
          <a:xfrm>
            <a:off x="476250" y="50605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您已經做得到</a:t>
            </a:r>
            <a:r>
              <a:rPr b="0" lang="zh-TW" sz="3200"/>
              <a:t>Samsung</a:t>
            </a:r>
            <a:r>
              <a:rPr b="0" lang="zh-TW" sz="3200"/>
              <a:t>人工智慧</a:t>
            </a:r>
            <a:r>
              <a:rPr b="0" lang="zh-TW" sz="3200"/>
              <a:t>Bixby</a:t>
            </a:r>
            <a:r>
              <a:rPr b="0" lang="zh-TW" sz="3200"/>
              <a:t>的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文字辨識能力了！</a:t>
            </a:r>
          </a:p>
        </p:txBody>
      </p:sp>
      <p:pic>
        <p:nvPicPr>
          <p:cNvPr id="2082" name="Shape 2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950" y="1631575"/>
            <a:ext cx="5349680" cy="334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89" name="Shape 20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語義理解</a:t>
            </a:r>
          </a:p>
        </p:txBody>
      </p:sp>
      <p:sp>
        <p:nvSpPr>
          <p:cNvPr id="2090" name="Shape 209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Norvig, P.、Russell, S.（2006）。人工智慧: 現代方法（高超群譯）。</a:t>
            </a:r>
          </a:p>
        </p:txBody>
      </p:sp>
      <p:graphicFrame>
        <p:nvGraphicFramePr>
          <p:cNvPr id="2091" name="Shape 2091"/>
          <p:cNvGraphicFramePr/>
          <p:nvPr/>
        </p:nvGraphicFramePr>
        <p:xfrm>
          <a:off x="677275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{771B2287-9AE7-4AED-8CA2-F25B41503C55}</a:tableStyleId>
              </a:tblPr>
              <a:tblGrid>
                <a:gridCol w="1524050"/>
                <a:gridCol w="3634500"/>
                <a:gridCol w="25793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語言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本體論約定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(世界中存在的)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認識論約定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(人工智慧代理人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對事實所相信的內容)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命題邏輯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事實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真 / 假 / </a:t>
                      </a:r>
                      <a:r>
                        <a:rPr lang="zh-TW" sz="2400"/>
                        <a:t>未知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一階邏輯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事實、物件、關係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真 / 假 / 未知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時序邏輯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事實、物件、關係、時間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真 / 假 / 未知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概率理論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事實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信度 ∈ [0,1]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模糊邏輯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事實、真實度∈ [0,1]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已知區間值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98" name="Shape 20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深度學習分類演算法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長短期記憶法 LSTM</a:t>
            </a:r>
          </a:p>
        </p:txBody>
      </p:sp>
      <p:sp>
        <p:nvSpPr>
          <p:cNvPr id="2099" name="Shape 209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維基百科：https://goo.gl/AdzqwJ</a:t>
            </a:r>
          </a:p>
        </p:txBody>
      </p:sp>
      <p:sp>
        <p:nvSpPr>
          <p:cNvPr id="2100" name="Shape 2100"/>
          <p:cNvSpPr txBox="1"/>
          <p:nvPr>
            <p:ph idx="2" type="body"/>
          </p:nvPr>
        </p:nvSpPr>
        <p:spPr>
          <a:xfrm>
            <a:off x="3547575" y="1791150"/>
            <a:ext cx="51771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從1997年發表，屬於深度學習中時間遞迴神經網路RNN的方法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將多個文字組合成一個特徵，以此作為分類的依據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適合用於處理</a:t>
            </a:r>
            <a:r>
              <a:rPr lang="zh-TW"/>
              <a:t>帶有</a:t>
            </a:r>
            <a:r>
              <a:rPr lang="zh-TW"/>
              <a:t>間隔和延遲的</a:t>
            </a:r>
            <a:r>
              <a:rPr lang="zh-TW"/>
              <a:t>時間序列資料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文字、語句、語言識別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ymbol"/>
            </a:pPr>
            <a:r>
              <a:rPr lang="zh-TW"/>
              <a:t>文本情緒分類、字詞相關計算</a:t>
            </a:r>
          </a:p>
        </p:txBody>
      </p:sp>
      <p:pic>
        <p:nvPicPr>
          <p:cNvPr id="2101" name="Shape 2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693101"/>
            <a:ext cx="3014175" cy="2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結語：圖書館員的危機？</a:t>
            </a:r>
          </a:p>
        </p:txBody>
      </p:sp>
      <p:sp>
        <p:nvSpPr>
          <p:cNvPr id="2108" name="Shape 2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09" name="Shape 210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7.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Shape 2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16" name="Shape 211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7" name="Shape 2117"/>
          <p:cNvSpPr txBox="1"/>
          <p:nvPr/>
        </p:nvSpPr>
        <p:spPr>
          <a:xfrm>
            <a:off x="2755275" y="5395950"/>
            <a:ext cx="6388800" cy="14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新時代的神</a:t>
            </a:r>
          </a:p>
          <a:p>
            <a:pPr indent="-165100" lvl="0" marL="342900" rtl="0" algn="ctr">
              <a:spcBef>
                <a:spcPts val="560"/>
              </a:spcBef>
              <a:buNone/>
            </a:pPr>
            <a:r>
              <a:rPr b="1" lang="zh-TW" sz="36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資料科學家</a:t>
            </a:r>
          </a:p>
        </p:txBody>
      </p:sp>
      <p:pic>
        <p:nvPicPr>
          <p:cNvPr id="2118" name="Shape 2118"/>
          <p:cNvPicPr preferRelativeResize="0"/>
          <p:nvPr/>
        </p:nvPicPr>
        <p:blipFill rotWithShape="1">
          <a:blip r:embed="rId3">
            <a:alphaModFix/>
          </a:blip>
          <a:srcRect b="0" l="0" r="15590" t="0"/>
          <a:stretch/>
        </p:blipFill>
        <p:spPr>
          <a:xfrm>
            <a:off x="0" y="0"/>
            <a:ext cx="4554601" cy="539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Shape 2119"/>
          <p:cNvSpPr txBox="1"/>
          <p:nvPr/>
        </p:nvSpPr>
        <p:spPr>
          <a:xfrm>
            <a:off x="0" y="5395950"/>
            <a:ext cx="2755200" cy="146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舊時代的神</a:t>
            </a:r>
          </a:p>
          <a:p>
            <a:pPr indent="-165100" lvl="0" marL="342900" rtl="0" algn="ctr">
              <a:spcBef>
                <a:spcPts val="560"/>
              </a:spcBef>
              <a:buNone/>
            </a:pPr>
            <a:r>
              <a:rPr b="1" lang="zh-TW" sz="36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圖書館員</a:t>
            </a:r>
          </a:p>
        </p:txBody>
      </p:sp>
      <p:pic>
        <p:nvPicPr>
          <p:cNvPr id="2120" name="Shape 2120"/>
          <p:cNvPicPr preferRelativeResize="0"/>
          <p:nvPr/>
        </p:nvPicPr>
        <p:blipFill rotWithShape="1">
          <a:blip r:embed="rId4">
            <a:alphaModFix/>
          </a:blip>
          <a:srcRect b="24242" l="21969" r="21969" t="0"/>
          <a:stretch/>
        </p:blipFill>
        <p:spPr>
          <a:xfrm>
            <a:off x="2755275" y="0"/>
            <a:ext cx="6388824" cy="53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Shape 2121"/>
          <p:cNvSpPr/>
          <p:nvPr/>
        </p:nvSpPr>
        <p:spPr>
          <a:xfrm>
            <a:off x="1138900" y="2485125"/>
            <a:ext cx="1542300" cy="763500"/>
          </a:xfrm>
          <a:prstGeom prst="wedgeRoundRectCallout">
            <a:avLst>
              <a:gd fmla="val 6254" name="adj1"/>
              <a:gd fmla="val -13034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>
                <a:solidFill>
                  <a:srgbClr val="FF0000"/>
                </a:solidFill>
              </a:rPr>
              <a:t>難道我要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0000"/>
                </a:solidFill>
              </a:rPr>
              <a:t>失業了嗎？</a:t>
            </a:r>
          </a:p>
        </p:txBody>
      </p:sp>
      <p:cxnSp>
        <p:nvCxnSpPr>
          <p:cNvPr id="2122" name="Shape 2122"/>
          <p:cNvCxnSpPr/>
          <p:nvPr/>
        </p:nvCxnSpPr>
        <p:spPr>
          <a:xfrm>
            <a:off x="1755125" y="205850"/>
            <a:ext cx="0" cy="39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3" name="Shape 2123"/>
          <p:cNvCxnSpPr/>
          <p:nvPr/>
        </p:nvCxnSpPr>
        <p:spPr>
          <a:xfrm>
            <a:off x="1910050" y="205850"/>
            <a:ext cx="0" cy="39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124" name="Shape 2124"/>
          <p:cNvCxnSpPr/>
          <p:nvPr/>
        </p:nvCxnSpPr>
        <p:spPr>
          <a:xfrm>
            <a:off x="2061725" y="205850"/>
            <a:ext cx="0" cy="39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22" name="Shape 52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電腦也吃花生？略吃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00" y="2913123"/>
            <a:ext cx="2776750" cy="2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 rotWithShape="1">
          <a:blip r:embed="rId4">
            <a:alphaModFix/>
          </a:blip>
          <a:srcRect b="0" l="21844" r="0" t="0"/>
          <a:stretch/>
        </p:blipFill>
        <p:spPr>
          <a:xfrm>
            <a:off x="5937675" y="3303550"/>
            <a:ext cx="2294300" cy="293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4">
            <a:alphaModFix/>
          </a:blip>
          <a:srcRect b="0" l="0" r="78107" t="30531"/>
          <a:stretch/>
        </p:blipFill>
        <p:spPr>
          <a:xfrm rot="7200004">
            <a:off x="4798540" y="2841749"/>
            <a:ext cx="642647" cy="20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011" y="3111900"/>
            <a:ext cx="1518783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Shape 528"/>
          <p:cNvSpPr txBox="1"/>
          <p:nvPr/>
        </p:nvSpPr>
        <p:spPr>
          <a:xfrm rot="1292038">
            <a:off x="6699857" y="2846931"/>
            <a:ext cx="1981187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這個我吃不下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 叫你們老闆出來</a:t>
            </a:r>
          </a:p>
        </p:txBody>
      </p:sp>
      <p:sp>
        <p:nvSpPr>
          <p:cNvPr id="529" name="Shape 529"/>
          <p:cNvSpPr/>
          <p:nvPr/>
        </p:nvSpPr>
        <p:spPr>
          <a:xfrm>
            <a:off x="2403349" y="1781413"/>
            <a:ext cx="3009600" cy="763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非結構化資料</a:t>
            </a:r>
          </a:p>
        </p:txBody>
      </p:sp>
      <p:cxnSp>
        <p:nvCxnSpPr>
          <p:cNvPr id="530" name="Shape 530"/>
          <p:cNvCxnSpPr/>
          <p:nvPr/>
        </p:nvCxnSpPr>
        <p:spPr>
          <a:xfrm>
            <a:off x="2828175" y="2512575"/>
            <a:ext cx="0" cy="46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31" name="Shape 531"/>
          <p:cNvCxnSpPr/>
          <p:nvPr/>
        </p:nvCxnSpPr>
        <p:spPr>
          <a:xfrm>
            <a:off x="5037300" y="2512575"/>
            <a:ext cx="0" cy="4611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Shape 2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31" name="Shape 213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32" name="Shape 2132"/>
          <p:cNvPicPr preferRelativeResize="0"/>
          <p:nvPr/>
        </p:nvPicPr>
        <p:blipFill rotWithShape="1">
          <a:blip r:embed="rId3">
            <a:alphaModFix/>
          </a:blip>
          <a:srcRect b="10088" l="0" r="0" t="0"/>
          <a:stretch/>
        </p:blipFill>
        <p:spPr>
          <a:xfrm>
            <a:off x="0" y="0"/>
            <a:ext cx="9144000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Shape 2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972" y="4309550"/>
            <a:ext cx="2626625" cy="19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Shape 2134"/>
          <p:cNvSpPr txBox="1"/>
          <p:nvPr/>
        </p:nvSpPr>
        <p:spPr>
          <a:xfrm>
            <a:off x="1009275" y="5051563"/>
            <a:ext cx="458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800">
                <a:solidFill>
                  <a:srgbClr val="FFFFFF"/>
                </a:solidFill>
              </a:rPr>
              <a:t>毀滅人類的凶手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人工智慧</a:t>
            </a:r>
          </a:p>
        </p:txBody>
      </p:sp>
      <p:sp>
        <p:nvSpPr>
          <p:cNvPr id="2135" name="Shape 2135"/>
          <p:cNvSpPr txBox="1"/>
          <p:nvPr/>
        </p:nvSpPr>
        <p:spPr>
          <a:xfrm>
            <a:off x="6750275" y="3864800"/>
            <a:ext cx="14817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???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Shape 21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42" name="Shape 214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43" name="Shape 2143"/>
          <p:cNvPicPr preferRelativeResize="0"/>
          <p:nvPr/>
        </p:nvPicPr>
        <p:blipFill rotWithShape="1">
          <a:blip r:embed="rId3">
            <a:alphaModFix/>
          </a:blip>
          <a:srcRect b="10088" l="0" r="0" t="0"/>
          <a:stretch/>
        </p:blipFill>
        <p:spPr>
          <a:xfrm>
            <a:off x="0" y="0"/>
            <a:ext cx="9144000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Shape 2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250" y="2883475"/>
            <a:ext cx="6502798" cy="36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Shape 2145"/>
          <p:cNvSpPr txBox="1"/>
          <p:nvPr/>
        </p:nvSpPr>
        <p:spPr>
          <a:xfrm rot="901266">
            <a:off x="2820105" y="2724553"/>
            <a:ext cx="2815090" cy="6963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全部交給機器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     我們粗乃丸~</a:t>
            </a:r>
          </a:p>
        </p:txBody>
      </p:sp>
      <p:sp>
        <p:nvSpPr>
          <p:cNvPr id="2146" name="Shape 2146"/>
          <p:cNvSpPr txBox="1"/>
          <p:nvPr/>
        </p:nvSpPr>
        <p:spPr>
          <a:xfrm>
            <a:off x="731300" y="865513"/>
            <a:ext cx="458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3600">
                <a:solidFill>
                  <a:srgbClr val="FFFFFF"/>
                </a:solidFill>
              </a:rPr>
              <a:t>毀滅人類的凶手?</a:t>
            </a:r>
          </a:p>
        </p:txBody>
      </p:sp>
      <p:sp>
        <p:nvSpPr>
          <p:cNvPr id="2147" name="Shape 2147"/>
          <p:cNvSpPr txBox="1"/>
          <p:nvPr/>
        </p:nvSpPr>
        <p:spPr>
          <a:xfrm rot="-783487">
            <a:off x="6232780" y="2647213"/>
            <a:ext cx="1014432" cy="696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耶~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Shape 21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54" name="Shape 215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55" name="Shape 2155"/>
          <p:cNvPicPr preferRelativeResize="0"/>
          <p:nvPr/>
        </p:nvPicPr>
        <p:blipFill rotWithShape="1">
          <a:blip r:embed="rId3">
            <a:alphaModFix/>
          </a:blip>
          <a:srcRect b="0" l="0" r="0" t="793"/>
          <a:stretch/>
        </p:blipFill>
        <p:spPr>
          <a:xfrm>
            <a:off x="0" y="0"/>
            <a:ext cx="91440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Shape 2156"/>
          <p:cNvSpPr/>
          <p:nvPr/>
        </p:nvSpPr>
        <p:spPr>
          <a:xfrm>
            <a:off x="5098825" y="509800"/>
            <a:ext cx="2174400" cy="1068000"/>
          </a:xfrm>
          <a:prstGeom prst="wedgeRoundRectCallout">
            <a:avLst>
              <a:gd fmla="val 62794" name="adj1"/>
              <a:gd fmla="val 4433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200"/>
              <a:t>籃球</a:t>
            </a:r>
            <a:r>
              <a:rPr lang="zh-TW" sz="1800">
                <a:solidFill>
                  <a:srgbClr val="FFFFFF"/>
                </a:solidFill>
              </a:rPr>
              <a:t>1</a:t>
            </a:r>
            <a:r>
              <a:rPr lang="zh-TW" sz="3200"/>
              <a:t>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94.87%  </a:t>
            </a:r>
          </a:p>
        </p:txBody>
      </p:sp>
      <p:pic>
        <p:nvPicPr>
          <p:cNvPr id="2157" name="Shape 2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00" y="624700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Shape 2158"/>
          <p:cNvSpPr/>
          <p:nvPr/>
        </p:nvSpPr>
        <p:spPr>
          <a:xfrm>
            <a:off x="2679500" y="4915925"/>
            <a:ext cx="2357700" cy="1207200"/>
          </a:xfrm>
          <a:prstGeom prst="wedgeRoundRectCallout">
            <a:avLst>
              <a:gd fmla="val -30309" name="adj1"/>
              <a:gd fmla="val -8182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我確認看看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啊 錯了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4" name="Shape 2164"/>
          <p:cNvGrpSpPr/>
          <p:nvPr/>
        </p:nvGrpSpPr>
        <p:grpSpPr>
          <a:xfrm>
            <a:off x="6101742" y="3776126"/>
            <a:ext cx="3125205" cy="2500722"/>
            <a:chOff x="4076202" y="2749758"/>
            <a:chExt cx="4360549" cy="3489217"/>
          </a:xfrm>
        </p:grpSpPr>
        <p:pic>
          <p:nvPicPr>
            <p:cNvPr id="2165" name="Shape 2165"/>
            <p:cNvPicPr preferRelativeResize="0"/>
            <p:nvPr/>
          </p:nvPicPr>
          <p:blipFill rotWithShape="1">
            <a:blip r:embed="rId3">
              <a:alphaModFix/>
            </a:blip>
            <a:srcRect b="0" l="21844" r="0" t="30531"/>
            <a:stretch/>
          </p:blipFill>
          <p:spPr>
            <a:xfrm>
              <a:off x="5937675" y="4199775"/>
              <a:ext cx="2294300" cy="20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6" name="Shape 2166"/>
            <p:cNvPicPr preferRelativeResize="0"/>
            <p:nvPr/>
          </p:nvPicPr>
          <p:blipFill rotWithShape="1">
            <a:blip r:embed="rId3">
              <a:alphaModFix/>
            </a:blip>
            <a:srcRect b="69467" l="0" r="0" t="0"/>
            <a:stretch/>
          </p:blipFill>
          <p:spPr>
            <a:xfrm rot="899999">
              <a:off x="5435301" y="3114366"/>
              <a:ext cx="2935476" cy="896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7" name="Shape 2167"/>
            <p:cNvPicPr preferRelativeResize="0"/>
            <p:nvPr/>
          </p:nvPicPr>
          <p:blipFill rotWithShape="1">
            <a:blip r:embed="rId3">
              <a:alphaModFix/>
            </a:blip>
            <a:srcRect b="0" l="0" r="78107" t="30531"/>
            <a:stretch/>
          </p:blipFill>
          <p:spPr>
            <a:xfrm rot="7200004">
              <a:off x="4798540" y="2841749"/>
              <a:ext cx="642647" cy="2039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8" name="Shape 21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69" name="Shape 21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0" name="Shape 21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正確的模型來自於正確的資料</a:t>
            </a:r>
          </a:p>
        </p:txBody>
      </p:sp>
      <p:pic>
        <p:nvPicPr>
          <p:cNvPr id="2171" name="Shape 2171"/>
          <p:cNvPicPr preferRelativeResize="0"/>
          <p:nvPr/>
        </p:nvPicPr>
        <p:blipFill rotWithShape="1">
          <a:blip r:embed="rId4">
            <a:alphaModFix/>
          </a:blip>
          <a:srcRect b="44413" l="0" r="42967" t="0"/>
          <a:stretch/>
        </p:blipFill>
        <p:spPr>
          <a:xfrm>
            <a:off x="714600" y="2352550"/>
            <a:ext cx="3077400" cy="299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72" name="Shape 2172"/>
          <p:cNvSpPr/>
          <p:nvPr/>
        </p:nvSpPr>
        <p:spPr>
          <a:xfrm>
            <a:off x="5459675" y="3813225"/>
            <a:ext cx="19020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200"/>
              <a:t>訓練集</a:t>
            </a:r>
          </a:p>
        </p:txBody>
      </p:sp>
      <p:pic>
        <p:nvPicPr>
          <p:cNvPr descr="google spreadsheet.png" id="2173" name="Shape 2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8812" y="3602336"/>
            <a:ext cx="872489" cy="1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Shape 2174"/>
          <p:cNvSpPr/>
          <p:nvPr/>
        </p:nvSpPr>
        <p:spPr>
          <a:xfrm flipH="1">
            <a:off x="3972080" y="3903375"/>
            <a:ext cx="83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5" name="Shape 2175"/>
          <p:cNvSpPr/>
          <p:nvPr/>
        </p:nvSpPr>
        <p:spPr>
          <a:xfrm rot="-900726">
            <a:off x="4378772" y="2645943"/>
            <a:ext cx="1358566" cy="672771"/>
          </a:xfrm>
          <a:prstGeom prst="wedgeRoundRectCallout">
            <a:avLst>
              <a:gd fmla="val 24543" name="adj1"/>
              <a:gd fmla="val 92572" name="adj2"/>
              <a:gd fmla="val 0" name="adj3"/>
            </a:avLst>
          </a:prstGeom>
          <a:solidFill>
            <a:srgbClr val="FFFF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正確!</a:t>
            </a:r>
          </a:p>
        </p:txBody>
      </p:sp>
      <p:sp>
        <p:nvSpPr>
          <p:cNvPr id="2176" name="Shape 2176"/>
          <p:cNvSpPr/>
          <p:nvPr/>
        </p:nvSpPr>
        <p:spPr>
          <a:xfrm rot="900726">
            <a:off x="4685776" y="5071250"/>
            <a:ext cx="1358566" cy="672771"/>
          </a:xfrm>
          <a:prstGeom prst="wedgeRoundRectCallout">
            <a:avLst>
              <a:gd fmla="val 11490" name="adj1"/>
              <a:gd fmla="val -92030" name="adj2"/>
              <a:gd fmla="val 0" name="adj3"/>
            </a:avLst>
          </a:prstGeom>
          <a:solidFill>
            <a:srgbClr val="FFFF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精準!</a:t>
            </a:r>
          </a:p>
        </p:txBody>
      </p:sp>
      <p:sp>
        <p:nvSpPr>
          <p:cNvPr id="2177" name="Shape 2177"/>
          <p:cNvSpPr txBox="1"/>
          <p:nvPr/>
        </p:nvSpPr>
        <p:spPr>
          <a:xfrm>
            <a:off x="705750" y="56569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受過專業訓練的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圖書館員</a:t>
            </a:r>
          </a:p>
        </p:txBody>
      </p:sp>
      <p:sp>
        <p:nvSpPr>
          <p:cNvPr id="2178" name="Shape 2178"/>
          <p:cNvSpPr txBox="1"/>
          <p:nvPr/>
        </p:nvSpPr>
        <p:spPr>
          <a:xfrm rot="899600">
            <a:off x="7423903" y="3655228"/>
            <a:ext cx="2038602" cy="464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美食！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Shape 21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85" name="Shape 21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Garbage In, Garbage Out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2400"/>
              <a:t>輸入的是垃圾，出來的也是垃圾</a:t>
            </a:r>
          </a:p>
        </p:txBody>
      </p:sp>
      <p:sp>
        <p:nvSpPr>
          <p:cNvPr id="2186" name="Shape 218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http://a.udn.com/focus/2016/03/25/19516/index.html</a:t>
            </a:r>
          </a:p>
        </p:txBody>
      </p:sp>
      <p:sp>
        <p:nvSpPr>
          <p:cNvPr id="2187" name="Shape 2187"/>
          <p:cNvSpPr txBox="1"/>
          <p:nvPr>
            <p:ph idx="1" type="body"/>
          </p:nvPr>
        </p:nvSpPr>
        <p:spPr>
          <a:xfrm>
            <a:off x="476250" y="4734500"/>
            <a:ext cx="8191500" cy="176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algn="ctr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zh-TW" sz="2800"/>
              <a:t>網友帶壞！微軟AI聊天機器人 一天學會仇恨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和18到24歲年輕人互動，學會歧視和攻擊性言語。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發表支持納粹、辱罵女性和黑人言論，失控謾罵。</a:t>
            </a:r>
          </a:p>
        </p:txBody>
      </p:sp>
      <p:pic>
        <p:nvPicPr>
          <p:cNvPr id="2188" name="Shape 2188"/>
          <p:cNvPicPr preferRelativeResize="0"/>
          <p:nvPr/>
        </p:nvPicPr>
        <p:blipFill rotWithShape="1">
          <a:blip r:embed="rId3">
            <a:alphaModFix/>
          </a:blip>
          <a:srcRect b="14403" l="0" r="0" t="14396"/>
          <a:stretch/>
        </p:blipFill>
        <p:spPr>
          <a:xfrm>
            <a:off x="2080875" y="1980950"/>
            <a:ext cx="5156324" cy="27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Shape 2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47525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Shape 2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96" name="Shape 2196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800"/>
              <a:t>有了AI這支魔法棒，你有責任去解決困難的問題</a:t>
            </a:r>
          </a:p>
          <a:p>
            <a:pPr lvl="0">
              <a:spcBef>
                <a:spcPts val="0"/>
              </a:spcBef>
              <a:buNone/>
            </a:pPr>
            <a:r>
              <a:rPr lang="zh-TW" sz="2800"/>
              <a:t>不要浪費時間做那些機器很快就能勝過人類的事</a:t>
            </a:r>
          </a:p>
          <a:p>
            <a:pPr lvl="0" rtl="0">
              <a:spcBef>
                <a:spcPts val="1000"/>
              </a:spcBef>
              <a:buNone/>
            </a:pPr>
            <a:r>
              <a:rPr b="0" lang="zh-TW" sz="2400"/>
              <a:t>──李開復，2017</a:t>
            </a:r>
          </a:p>
        </p:txBody>
      </p:sp>
      <p:sp>
        <p:nvSpPr>
          <p:cNvPr id="2197" name="Shape 219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https://flipedu.parenting.com.tw/article/3503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Shape 22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04" name="Shape 220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https://www.wired.com/2013/05/robot-learns-to-pour-beer-by-predicting-your-future/</a:t>
            </a:r>
          </a:p>
        </p:txBody>
      </p:sp>
      <p:pic>
        <p:nvPicPr>
          <p:cNvPr id="2205" name="Shape 2205"/>
          <p:cNvPicPr preferRelativeResize="0"/>
          <p:nvPr/>
        </p:nvPicPr>
        <p:blipFill rotWithShape="1">
          <a:blip r:embed="rId3">
            <a:alphaModFix/>
          </a:blip>
          <a:srcRect b="0" l="16798" r="0" t="0"/>
          <a:stretch/>
        </p:blipFill>
        <p:spPr>
          <a:xfrm>
            <a:off x="1402325" y="787250"/>
            <a:ext cx="6339350" cy="4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Shape 2206"/>
          <p:cNvSpPr txBox="1"/>
          <p:nvPr/>
        </p:nvSpPr>
        <p:spPr>
          <a:xfrm>
            <a:off x="476250" y="50732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小事情給機器做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你才有時間做大事情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Shape 22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13" name="Shape 2213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8.</a:t>
            </a:r>
          </a:p>
        </p:txBody>
      </p:sp>
      <p:sp>
        <p:nvSpPr>
          <p:cNvPr id="2214" name="Shape 221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課堂練習：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一般留言還是垃圾留言？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Shape 22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21" name="Shape 2221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Google推AI</a:t>
            </a:r>
            <a:r>
              <a:rPr lang="zh-TW"/>
              <a:t>工具篩選</a:t>
            </a:r>
            <a:r>
              <a:rPr lang="zh-TW" u="sng"/>
              <a:t>惡意</a:t>
            </a:r>
            <a:r>
              <a:rPr lang="zh-TW"/>
              <a:t>言論</a:t>
            </a:r>
          </a:p>
        </p:txBody>
      </p:sp>
      <p:sp>
        <p:nvSpPr>
          <p:cNvPr id="2222" name="Shape 222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http://www.bbc.com/news/technology-39063863</a:t>
            </a:r>
          </a:p>
        </p:txBody>
      </p:sp>
      <p:pic>
        <p:nvPicPr>
          <p:cNvPr id="2223" name="Shape 2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13" y="599650"/>
            <a:ext cx="7746775" cy="43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Shape 22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30" name="Shape 2230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一般留言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還是垃圾留言？</a:t>
            </a:r>
          </a:p>
        </p:txBody>
      </p:sp>
      <p:sp>
        <p:nvSpPr>
          <p:cNvPr id="2231" name="Shape 223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2" name="Shape 2232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案例：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</a:pPr>
            <a:r>
              <a:rPr lang="zh-TW">
                <a:solidFill>
                  <a:schemeClr val="lt1"/>
                </a:solidFill>
              </a:rPr>
              <a:t>訓練集10筆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</a:pPr>
            <a:r>
              <a:rPr lang="zh-TW">
                <a:solidFill>
                  <a:schemeClr val="lt1"/>
                </a:solidFill>
              </a:rPr>
              <a:t>測試集5筆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特徵：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</a:pPr>
            <a:r>
              <a:rPr lang="zh-TW">
                <a:solidFill>
                  <a:schemeClr val="lt1"/>
                </a:solidFill>
              </a:rPr>
              <a:t>document：文本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</a:pPr>
            <a:r>
              <a:rPr lang="zh-TW">
                <a:solidFill>
                  <a:schemeClr val="lt1"/>
                </a:solidFill>
              </a:rPr>
              <a:t>class：分類目標 </a:t>
            </a:r>
            <a:br>
              <a:rPr lang="zh-TW">
                <a:solidFill>
                  <a:schemeClr val="lt1"/>
                </a:solidFill>
              </a:rPr>
            </a:br>
            <a:r>
              <a:rPr lang="zh-TW">
                <a:solidFill>
                  <a:schemeClr val="lt1"/>
                </a:solidFill>
              </a:rPr>
              <a:t>一般留言 / 垃圾留言</a:t>
            </a:r>
          </a:p>
        </p:txBody>
      </p:sp>
      <p:pic>
        <p:nvPicPr>
          <p:cNvPr id="2233" name="Shape 2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00" y="397250"/>
            <a:ext cx="3362750" cy="5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38" name="Shape 53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3">
            <a:alphaModFix/>
          </a:blip>
          <a:srcRect b="0" l="21844" r="0" t="30531"/>
          <a:stretch/>
        </p:blipFill>
        <p:spPr>
          <a:xfrm>
            <a:off x="5937675" y="4199775"/>
            <a:ext cx="2294300" cy="20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3">
            <a:alphaModFix/>
          </a:blip>
          <a:srcRect b="69467" l="0" r="0" t="0"/>
          <a:stretch/>
        </p:blipFill>
        <p:spPr>
          <a:xfrm rot="899999">
            <a:off x="5435301" y="3114366"/>
            <a:ext cx="2935476" cy="89627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電腦也吃花生？略吃</a:t>
            </a:r>
          </a:p>
        </p:txBody>
      </p:sp>
      <p:pic>
        <p:nvPicPr>
          <p:cNvPr id="542" name="Shape 5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00" y="2913123"/>
            <a:ext cx="2776750" cy="29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 rotWithShape="1">
          <a:blip r:embed="rId3">
            <a:alphaModFix/>
          </a:blip>
          <a:srcRect b="0" l="0" r="78107" t="30531"/>
          <a:stretch/>
        </p:blipFill>
        <p:spPr>
          <a:xfrm rot="7200004">
            <a:off x="4798540" y="2841749"/>
            <a:ext cx="642647" cy="2039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 rot="1292038">
            <a:off x="6747732" y="2683131"/>
            <a:ext cx="1981187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這才是我的菜</a:t>
            </a:r>
          </a:p>
        </p:txBody>
      </p:sp>
      <p:sp>
        <p:nvSpPr>
          <p:cNvPr id="545" name="Shape 545"/>
          <p:cNvSpPr/>
          <p:nvPr/>
        </p:nvSpPr>
        <p:spPr>
          <a:xfrm>
            <a:off x="318474" y="1581138"/>
            <a:ext cx="3009600" cy="763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非結構化資料</a:t>
            </a:r>
          </a:p>
        </p:txBody>
      </p:sp>
      <p:cxnSp>
        <p:nvCxnSpPr>
          <p:cNvPr id="546" name="Shape 546"/>
          <p:cNvCxnSpPr/>
          <p:nvPr/>
        </p:nvCxnSpPr>
        <p:spPr>
          <a:xfrm>
            <a:off x="2828175" y="2281950"/>
            <a:ext cx="0" cy="6918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547" name="Shape 547"/>
          <p:cNvGraphicFramePr/>
          <p:nvPr/>
        </p:nvGraphicFramePr>
        <p:xfrm>
          <a:off x="3747950" y="297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{771B2287-9AE7-4AED-8CA2-F25B41503C55}</a:tableStyleId>
              </a:tblPr>
              <a:tblGrid>
                <a:gridCol w="997700"/>
                <a:gridCol w="997700"/>
              </a:tblGrid>
              <a:tr h="388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長度cm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重量g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388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2.98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0.74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8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3.5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0.76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48" name="Shape 548"/>
          <p:cNvSpPr/>
          <p:nvPr/>
        </p:nvSpPr>
        <p:spPr>
          <a:xfrm>
            <a:off x="3445450" y="1581150"/>
            <a:ext cx="2600400" cy="7635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結構化資料</a:t>
            </a:r>
          </a:p>
        </p:txBody>
      </p:sp>
      <p:cxnSp>
        <p:nvCxnSpPr>
          <p:cNvPr id="549" name="Shape 549"/>
          <p:cNvCxnSpPr/>
          <p:nvPr/>
        </p:nvCxnSpPr>
        <p:spPr>
          <a:xfrm>
            <a:off x="4745650" y="2281950"/>
            <a:ext cx="0" cy="691800"/>
          </a:xfrm>
          <a:prstGeom prst="straightConnector1">
            <a:avLst/>
          </a:prstGeom>
          <a:noFill/>
          <a:ln cap="flat" cmpd="sng" w="38100">
            <a:solidFill>
              <a:srgbClr val="4F81B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0" name="Shape 550"/>
          <p:cNvSpPr/>
          <p:nvPr/>
        </p:nvSpPr>
        <p:spPr>
          <a:xfrm flipH="1" rot="5400000">
            <a:off x="3391225" y="4102725"/>
            <a:ext cx="1087500" cy="1849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 txBox="1"/>
          <p:nvPr/>
        </p:nvSpPr>
        <p:spPr>
          <a:xfrm>
            <a:off x="3010075" y="5571375"/>
            <a:ext cx="1995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特徵</a:t>
            </a:r>
            <a:r>
              <a:rPr lang="zh-TW" sz="2400">
                <a:solidFill>
                  <a:srgbClr val="1F497D"/>
                </a:solidFill>
              </a:rPr>
              <a:t>量化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Shape 22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40" name="Shape 22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1" name="Shape 2241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實作學習單</a:t>
            </a:r>
          </a:p>
        </p:txBody>
      </p:sp>
      <p:sp>
        <p:nvSpPr>
          <p:cNvPr id="2242" name="Shape 2242"/>
          <p:cNvSpPr txBox="1"/>
          <p:nvPr/>
        </p:nvSpPr>
        <p:spPr>
          <a:xfrm>
            <a:off x="632450" y="2189075"/>
            <a:ext cx="45111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2400"/>
              <a:t>W16 非結構化資料處理之文本分類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W16-d. </a:t>
            </a:r>
            <a:r>
              <a:rPr lang="zh-TW" sz="2400" u="sng">
                <a:solidFill>
                  <a:srgbClr val="0000FF"/>
                </a:solidFill>
              </a:rPr>
              <a:t>留言分類</a:t>
            </a:r>
          </a:p>
        </p:txBody>
      </p:sp>
      <p:sp>
        <p:nvSpPr>
          <p:cNvPr id="2243" name="Shape 2243"/>
          <p:cNvSpPr/>
          <p:nvPr/>
        </p:nvSpPr>
        <p:spPr>
          <a:xfrm flipH="1">
            <a:off x="4389625" y="37361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4" name="Shape 2244"/>
          <p:cNvSpPr/>
          <p:nvPr/>
        </p:nvSpPr>
        <p:spPr>
          <a:xfrm>
            <a:off x="5466625" y="3321675"/>
            <a:ext cx="28944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留言分類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2245" name="Shape 2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8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Shape 22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52" name="Shape 225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W16-d. </a:t>
            </a:r>
            <a:r>
              <a:rPr lang="zh-TW"/>
              <a:t>留言分類</a:t>
            </a:r>
          </a:p>
        </p:txBody>
      </p:sp>
      <p:sp>
        <p:nvSpPr>
          <p:cNvPr id="2253" name="Shape 2253"/>
          <p:cNvSpPr txBox="1"/>
          <p:nvPr>
            <p:ph idx="1" type="body"/>
          </p:nvPr>
        </p:nvSpPr>
        <p:spPr>
          <a:xfrm>
            <a:off x="3824275" y="1783075"/>
            <a:ext cx="4843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準備資料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建立模型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評估模型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預測未知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Shape 225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請截取預測結果CSV的畫面。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請問此模型的信心程度 (正確率) 為多少百分比？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請問預測測試集之後，正確率為多少百分比？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請問預測結果中最確定的案例 (entropy最小) ，它的案例編號為幾號？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請上傳預測結果檔.csv到Google雲端硬碟，並貼上你共用的連結。</a:t>
            </a:r>
          </a:p>
        </p:txBody>
      </p:sp>
      <p:sp>
        <p:nvSpPr>
          <p:cNvPr id="2260" name="Shape 22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61" name="Shape 22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實作學習單問題</a:t>
            </a:r>
          </a:p>
        </p:txBody>
      </p:sp>
      <p:sp>
        <p:nvSpPr>
          <p:cNvPr id="2262" name="Shape 226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Shape 226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9" name="Shape 22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70" name="Shape 227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W16-d. 留言分類</a:t>
            </a:r>
          </a:p>
        </p:txBody>
      </p:sp>
      <p:sp>
        <p:nvSpPr>
          <p:cNvPr id="2271" name="Shape 2271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練習囉！</a:t>
            </a:r>
          </a:p>
        </p:txBody>
      </p:sp>
      <p:pic>
        <p:nvPicPr>
          <p:cNvPr id="2272" name="Shape 2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875" y="1670300"/>
            <a:ext cx="5157285" cy="48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58" name="Shape 5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非結構化資料</a:t>
            </a:r>
          </a:p>
        </p:txBody>
      </p:sp>
      <p:sp>
        <p:nvSpPr>
          <p:cNvPr id="559" name="Shape 55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0" name="Shape 560"/>
          <p:cNvPicPr preferRelativeResize="0"/>
          <p:nvPr/>
        </p:nvPicPr>
        <p:blipFill rotWithShape="1">
          <a:blip r:embed="rId3">
            <a:alphaModFix amt="29000"/>
          </a:blip>
          <a:srcRect b="0" l="26170" r="23219" t="0"/>
          <a:stretch/>
        </p:blipFill>
        <p:spPr>
          <a:xfrm>
            <a:off x="5922450" y="2519025"/>
            <a:ext cx="261690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 txBox="1"/>
          <p:nvPr/>
        </p:nvSpPr>
        <p:spPr>
          <a:xfrm>
            <a:off x="5922446" y="2439825"/>
            <a:ext cx="27099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3217668" y="2439815"/>
            <a:ext cx="26169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4">
            <a:alphaModFix/>
          </a:blip>
          <a:srcRect b="0" l="44807" r="18495" t="0"/>
          <a:stretch/>
        </p:blipFill>
        <p:spPr>
          <a:xfrm>
            <a:off x="3217050" y="2439825"/>
            <a:ext cx="2629495" cy="40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Shape 564"/>
          <p:cNvSpPr txBox="1"/>
          <p:nvPr/>
        </p:nvSpPr>
        <p:spPr>
          <a:xfrm>
            <a:off x="3217050" y="1871825"/>
            <a:ext cx="2625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圖片型資料</a:t>
            </a:r>
          </a:p>
        </p:txBody>
      </p:sp>
      <p:sp>
        <p:nvSpPr>
          <p:cNvPr id="565" name="Shape 565"/>
          <p:cNvSpPr txBox="1"/>
          <p:nvPr/>
        </p:nvSpPr>
        <p:spPr>
          <a:xfrm>
            <a:off x="5924791" y="1871825"/>
            <a:ext cx="2625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文字型資料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511657" y="2439815"/>
            <a:ext cx="2629500" cy="4032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7" name="Shape 567"/>
          <p:cNvSpPr txBox="1"/>
          <p:nvPr/>
        </p:nvSpPr>
        <p:spPr>
          <a:xfrm>
            <a:off x="513991" y="1871825"/>
            <a:ext cx="2625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思想型資料</a:t>
            </a:r>
          </a:p>
        </p:txBody>
      </p:sp>
      <p:pic>
        <p:nvPicPr>
          <p:cNvPr id="568" name="Shape 5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461" y="3318923"/>
            <a:ext cx="2147678" cy="236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75" name="Shape 5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思想型資料之</a:t>
            </a:r>
            <a:r>
              <a:rPr lang="zh-TW">
                <a:solidFill>
                  <a:schemeClr val="dk1"/>
                </a:solidFill>
              </a:rPr>
              <a:t>特徵量化</a:t>
            </a:r>
          </a:p>
        </p:txBody>
      </p:sp>
      <p:sp>
        <p:nvSpPr>
          <p:cNvPr id="576" name="Shape 57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77" name="Shape 577"/>
          <p:cNvGrpSpPr/>
          <p:nvPr/>
        </p:nvGrpSpPr>
        <p:grpSpPr>
          <a:xfrm>
            <a:off x="5492142" y="3318926"/>
            <a:ext cx="3125205" cy="2500722"/>
            <a:chOff x="4076202" y="2749758"/>
            <a:chExt cx="4360549" cy="3489217"/>
          </a:xfrm>
        </p:grpSpPr>
        <p:pic>
          <p:nvPicPr>
            <p:cNvPr id="578" name="Shape 578"/>
            <p:cNvPicPr preferRelativeResize="0"/>
            <p:nvPr/>
          </p:nvPicPr>
          <p:blipFill rotWithShape="1">
            <a:blip r:embed="rId3">
              <a:alphaModFix/>
            </a:blip>
            <a:srcRect b="0" l="21844" r="0" t="30531"/>
            <a:stretch/>
          </p:blipFill>
          <p:spPr>
            <a:xfrm>
              <a:off x="5937675" y="4199775"/>
              <a:ext cx="2294300" cy="20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Shape 579"/>
            <p:cNvPicPr preferRelativeResize="0"/>
            <p:nvPr/>
          </p:nvPicPr>
          <p:blipFill rotWithShape="1">
            <a:blip r:embed="rId3">
              <a:alphaModFix/>
            </a:blip>
            <a:srcRect b="69467" l="0" r="0" t="0"/>
            <a:stretch/>
          </p:blipFill>
          <p:spPr>
            <a:xfrm rot="899999">
              <a:off x="5435301" y="3114366"/>
              <a:ext cx="2935476" cy="896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Shape 580"/>
            <p:cNvPicPr preferRelativeResize="0"/>
            <p:nvPr/>
          </p:nvPicPr>
          <p:blipFill rotWithShape="1">
            <a:blip r:embed="rId3">
              <a:alphaModFix/>
            </a:blip>
            <a:srcRect b="0" l="0" r="78107" t="30531"/>
            <a:stretch/>
          </p:blipFill>
          <p:spPr>
            <a:xfrm rot="7200004">
              <a:off x="4798540" y="2841749"/>
              <a:ext cx="642647" cy="2039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1" name="Shape 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61" y="3318923"/>
            <a:ext cx="2147678" cy="236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preadsheet.png" id="582" name="Shape 5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162" y="3435074"/>
            <a:ext cx="872489" cy="1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/>
          <p:nvPr/>
        </p:nvSpPr>
        <p:spPr>
          <a:xfrm flipH="1">
            <a:off x="3203150" y="3903375"/>
            <a:ext cx="1802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4" name="Shape 5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6000" y="4302925"/>
            <a:ext cx="1600899" cy="160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513991" y="2585175"/>
            <a:ext cx="2625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思想型資料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3218600" y="3318925"/>
            <a:ext cx="18027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問卷調查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7817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4556400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</a:t>
            </a:r>
          </a:p>
        </p:txBody>
      </p:sp>
      <p:sp>
        <p:nvSpPr>
          <p:cNvPr id="589" name="Shape 589"/>
          <p:cNvSpPr/>
          <p:nvPr/>
        </p:nvSpPr>
        <p:spPr>
          <a:xfrm>
            <a:off x="12434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590" name="Shape 590"/>
          <p:cNvSpPr/>
          <p:nvPr/>
        </p:nvSpPr>
        <p:spPr>
          <a:xfrm>
            <a:off x="516427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591" name="Shape 591"/>
          <p:cNvSpPr txBox="1"/>
          <p:nvPr/>
        </p:nvSpPr>
        <p:spPr>
          <a:xfrm rot="899600">
            <a:off x="6814303" y="3198028"/>
            <a:ext cx="2038602" cy="464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可以分類了！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98" name="Shape 5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圖片跟文字如何量化？</a:t>
            </a:r>
          </a:p>
        </p:txBody>
      </p:sp>
      <p:sp>
        <p:nvSpPr>
          <p:cNvPr id="599" name="Shape 5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 txBox="1"/>
          <p:nvPr/>
        </p:nvSpPr>
        <p:spPr>
          <a:xfrm>
            <a:off x="7817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4662525" y="1871825"/>
            <a:ext cx="3774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結構化資料？</a:t>
            </a:r>
          </a:p>
        </p:txBody>
      </p:sp>
      <p:sp>
        <p:nvSpPr>
          <p:cNvPr id="602" name="Shape 602"/>
          <p:cNvSpPr/>
          <p:nvPr/>
        </p:nvSpPr>
        <p:spPr>
          <a:xfrm>
            <a:off x="12434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603" name="Shape 603"/>
          <p:cNvSpPr/>
          <p:nvPr/>
        </p:nvSpPr>
        <p:spPr>
          <a:xfrm>
            <a:off x="516427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604" name="Shape 604"/>
          <p:cNvSpPr txBox="1"/>
          <p:nvPr/>
        </p:nvSpPr>
        <p:spPr>
          <a:xfrm rot="899600">
            <a:off x="6814303" y="3198028"/>
            <a:ext cx="2038602" cy="464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老闆快上菜！</a:t>
            </a:r>
          </a:p>
        </p:txBody>
      </p:sp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0" l="21844" r="0" t="0"/>
          <a:stretch/>
        </p:blipFill>
        <p:spPr>
          <a:xfrm>
            <a:off x="6951434" y="3679058"/>
            <a:ext cx="1509764" cy="1931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 rotWithShape="1">
          <a:blip r:embed="rId3">
            <a:alphaModFix/>
          </a:blip>
          <a:srcRect b="0" l="0" r="78107" t="30531"/>
          <a:stretch/>
        </p:blipFill>
        <p:spPr>
          <a:xfrm rot="7199995">
            <a:off x="6201823" y="3375169"/>
            <a:ext cx="422897" cy="134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 rotWithShape="1">
          <a:blip r:embed="rId4">
            <a:alphaModFix amt="29000"/>
          </a:blip>
          <a:srcRect b="0" l="26170" r="23219" t="0"/>
          <a:stretch/>
        </p:blipFill>
        <p:spPr>
          <a:xfrm>
            <a:off x="2184227" y="3146861"/>
            <a:ext cx="1858968" cy="275190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2184224" y="3090600"/>
            <a:ext cx="1925100" cy="28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56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0" lvl="0" marL="0" rtl="0">
              <a:spcBef>
                <a:spcPts val="56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0" lvl="0" marL="0" rtl="0">
              <a:spcBef>
                <a:spcPts val="56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0" lvl="0" marL="0" rtl="0">
              <a:spcBef>
                <a:spcPts val="56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0" lvl="0" marL="0" rtl="0">
              <a:spcBef>
                <a:spcPts val="56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0" lvl="0" marL="0" rtl="0">
              <a:spcBef>
                <a:spcPts val="56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pic>
        <p:nvPicPr>
          <p:cNvPr id="609" name="Shape 609"/>
          <p:cNvPicPr preferRelativeResize="0"/>
          <p:nvPr/>
        </p:nvPicPr>
        <p:blipFill rotWithShape="1">
          <a:blip r:embed="rId5">
            <a:alphaModFix/>
          </a:blip>
          <a:srcRect b="0" l="44807" r="18495" t="0"/>
          <a:stretch/>
        </p:blipFill>
        <p:spPr>
          <a:xfrm>
            <a:off x="316325" y="3090600"/>
            <a:ext cx="1867910" cy="2864416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 txBox="1"/>
          <p:nvPr/>
        </p:nvSpPr>
        <p:spPr>
          <a:xfrm>
            <a:off x="316325" y="2522600"/>
            <a:ext cx="1857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圖片型資料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2232908" y="2522600"/>
            <a:ext cx="1857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文字型資料</a:t>
            </a:r>
          </a:p>
        </p:txBody>
      </p:sp>
      <p:sp>
        <p:nvSpPr>
          <p:cNvPr id="612" name="Shape 612"/>
          <p:cNvSpPr/>
          <p:nvPr/>
        </p:nvSpPr>
        <p:spPr>
          <a:xfrm flipH="1">
            <a:off x="3864943" y="3903375"/>
            <a:ext cx="2147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question" id="613" name="Shape 6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0538" y="3603713"/>
            <a:ext cx="1124025" cy="11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20" name="Shape 6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圖片資料的特徵量化</a:t>
            </a:r>
          </a:p>
        </p:txBody>
      </p:sp>
      <p:sp>
        <p:nvSpPr>
          <p:cNvPr id="621" name="Shape 62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http://labs.tineye.com/color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817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4251600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</a:t>
            </a:r>
          </a:p>
        </p:txBody>
      </p:sp>
      <p:sp>
        <p:nvSpPr>
          <p:cNvPr id="624" name="Shape 624"/>
          <p:cNvSpPr/>
          <p:nvPr/>
        </p:nvSpPr>
        <p:spPr>
          <a:xfrm>
            <a:off x="12434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625" name="Shape 625"/>
          <p:cNvSpPr/>
          <p:nvPr/>
        </p:nvSpPr>
        <p:spPr>
          <a:xfrm>
            <a:off x="501187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44807" r="18495" t="0"/>
          <a:stretch/>
        </p:blipFill>
        <p:spPr>
          <a:xfrm>
            <a:off x="992125" y="3090600"/>
            <a:ext cx="1867910" cy="2864416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992125" y="2522600"/>
            <a:ext cx="1857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圖片型資料</a:t>
            </a:r>
          </a:p>
        </p:txBody>
      </p:sp>
      <p:sp>
        <p:nvSpPr>
          <p:cNvPr id="628" name="Shape 628"/>
          <p:cNvSpPr/>
          <p:nvPr/>
        </p:nvSpPr>
        <p:spPr>
          <a:xfrm flipH="1">
            <a:off x="3026809" y="3229800"/>
            <a:ext cx="2319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29" name="Shape 629"/>
          <p:cNvGrpSpPr/>
          <p:nvPr/>
        </p:nvGrpSpPr>
        <p:grpSpPr>
          <a:xfrm>
            <a:off x="5492142" y="3318926"/>
            <a:ext cx="3125205" cy="2500722"/>
            <a:chOff x="4076202" y="2749758"/>
            <a:chExt cx="4360549" cy="3489217"/>
          </a:xfrm>
        </p:grpSpPr>
        <p:pic>
          <p:nvPicPr>
            <p:cNvPr id="630" name="Shape 630"/>
            <p:cNvPicPr preferRelativeResize="0"/>
            <p:nvPr/>
          </p:nvPicPr>
          <p:blipFill rotWithShape="1">
            <a:blip r:embed="rId4">
              <a:alphaModFix/>
            </a:blip>
            <a:srcRect b="0" l="21844" r="0" t="30531"/>
            <a:stretch/>
          </p:blipFill>
          <p:spPr>
            <a:xfrm>
              <a:off x="5937675" y="4199775"/>
              <a:ext cx="2294300" cy="20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Shape 631"/>
            <p:cNvPicPr preferRelativeResize="0"/>
            <p:nvPr/>
          </p:nvPicPr>
          <p:blipFill rotWithShape="1">
            <a:blip r:embed="rId4">
              <a:alphaModFix/>
            </a:blip>
            <a:srcRect b="69467" l="0" r="0" t="0"/>
            <a:stretch/>
          </p:blipFill>
          <p:spPr>
            <a:xfrm rot="899999">
              <a:off x="5435301" y="3114366"/>
              <a:ext cx="2935476" cy="896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Shape 632"/>
            <p:cNvPicPr preferRelativeResize="0"/>
            <p:nvPr/>
          </p:nvPicPr>
          <p:blipFill rotWithShape="1">
            <a:blip r:embed="rId4">
              <a:alphaModFix/>
            </a:blip>
            <a:srcRect b="0" l="0" r="78107" t="30531"/>
            <a:stretch/>
          </p:blipFill>
          <p:spPr>
            <a:xfrm rot="7200004">
              <a:off x="4798540" y="2841749"/>
              <a:ext cx="642647" cy="2039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 spreadsheet.png" id="633" name="Shape 6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162" y="3435074"/>
            <a:ext cx="872489" cy="1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Shape 634"/>
          <p:cNvSpPr txBox="1"/>
          <p:nvPr/>
        </p:nvSpPr>
        <p:spPr>
          <a:xfrm rot="899600">
            <a:off x="6814303" y="2893228"/>
            <a:ext cx="2038602" cy="464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顏色相關程度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我也能分類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3024450" y="3798200"/>
            <a:ext cx="2273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000"/>
              <a:t>黑色相關：80%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000"/>
              <a:t>紅色相關：15%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000"/>
              <a:t>綠色相關：3%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000"/>
              <a:t>藍色相關：2%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42" name="Shape 6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圖片資料的特徵量化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Weka的Image Filter</a:t>
            </a:r>
            <a:r>
              <a:rPr lang="zh-TW"/>
              <a:t>套件</a:t>
            </a:r>
          </a:p>
        </p:txBody>
      </p:sp>
      <p:sp>
        <p:nvSpPr>
          <p:cNvPr id="643" name="Shape 643"/>
          <p:cNvSpPr/>
          <p:nvPr/>
        </p:nvSpPr>
        <p:spPr>
          <a:xfrm rot="-1095097">
            <a:off x="328387" y="379545"/>
            <a:ext cx="1274942" cy="455275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補充</a:t>
            </a:r>
            <a:r>
              <a:rPr lang="zh-TW" sz="1800">
                <a:solidFill>
                  <a:srgbClr val="FFFFFF"/>
                </a:solidFill>
              </a:rPr>
              <a:t>教材</a:t>
            </a: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3">
            <a:alphaModFix/>
          </a:blip>
          <a:srcRect b="8861" l="0" r="0" t="8861"/>
          <a:stretch/>
        </p:blipFill>
        <p:spPr>
          <a:xfrm>
            <a:off x="1267375" y="2246075"/>
            <a:ext cx="6609249" cy="3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/>
        </p:nvSpPr>
        <p:spPr>
          <a:xfrm>
            <a:off x="632450" y="5693025"/>
            <a:ext cx="78726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2400" u="sng">
                <a:solidFill>
                  <a:srgbClr val="0000FF"/>
                </a:solidFill>
              </a:rPr>
              <a:t>補充教材：</a:t>
            </a:r>
            <a:r>
              <a:rPr lang="zh-TW" sz="2400" u="sng">
                <a:solidFill>
                  <a:srgbClr val="0000FF"/>
                </a:solidFill>
              </a:rPr>
              <a:t>從圖片抽取量化特徵：Weka的ImageFilter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52" name="Shape 6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文字資料的特徵量化</a:t>
            </a:r>
          </a:p>
        </p:txBody>
      </p:sp>
      <p:sp>
        <p:nvSpPr>
          <p:cNvPr id="653" name="Shape 65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54" name="Shape 654"/>
          <p:cNvPicPr preferRelativeResize="0"/>
          <p:nvPr/>
        </p:nvPicPr>
        <p:blipFill rotWithShape="1">
          <a:blip r:embed="rId3">
            <a:alphaModFix amt="29000"/>
          </a:blip>
          <a:srcRect b="0" l="26169" r="629" t="0"/>
          <a:stretch/>
        </p:blipFill>
        <p:spPr>
          <a:xfrm>
            <a:off x="630250" y="2519025"/>
            <a:ext cx="378509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6293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6530275" y="2731050"/>
            <a:ext cx="1986600" cy="3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文本統計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虛詞統計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語義分析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4099200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</a:t>
            </a:r>
          </a:p>
        </p:txBody>
      </p:sp>
      <p:sp>
        <p:nvSpPr>
          <p:cNvPr id="659" name="Shape 659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660" name="Shape 660"/>
          <p:cNvSpPr/>
          <p:nvPr/>
        </p:nvSpPr>
        <p:spPr>
          <a:xfrm>
            <a:off x="485947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661" name="Shape 661"/>
          <p:cNvSpPr/>
          <p:nvPr/>
        </p:nvSpPr>
        <p:spPr>
          <a:xfrm rot="5400000">
            <a:off x="4287200" y="2284425"/>
            <a:ext cx="1694400" cy="2451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662" name="Shape 6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866" y="4638189"/>
            <a:ext cx="1013918" cy="130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你會分類好工作跟壞工作了</a:t>
            </a:r>
          </a:p>
        </p:txBody>
      </p:sp>
      <p:sp>
        <p:nvSpPr>
          <p:cNvPr id="376" name="Shape 3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77" name="Shape 377"/>
          <p:cNvSpPr/>
          <p:nvPr/>
        </p:nvSpPr>
        <p:spPr>
          <a:xfrm>
            <a:off x="3299350" y="2630925"/>
            <a:ext cx="25449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class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(工作分類)</a:t>
            </a:r>
          </a:p>
        </p:txBody>
      </p:sp>
      <p:sp>
        <p:nvSpPr>
          <p:cNvPr id="378" name="Shape 378"/>
          <p:cNvSpPr/>
          <p:nvPr/>
        </p:nvSpPr>
        <p:spPr>
          <a:xfrm>
            <a:off x="522275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合約期間</a:t>
            </a:r>
          </a:p>
        </p:txBody>
      </p:sp>
      <p:sp>
        <p:nvSpPr>
          <p:cNvPr id="379" name="Shape 379"/>
          <p:cNvSpPr/>
          <p:nvPr/>
        </p:nvSpPr>
        <p:spPr>
          <a:xfrm>
            <a:off x="1805450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第1年調薪</a:t>
            </a:r>
          </a:p>
        </p:txBody>
      </p:sp>
      <p:sp>
        <p:nvSpPr>
          <p:cNvPr id="380" name="Shape 380"/>
          <p:cNvSpPr/>
          <p:nvPr/>
        </p:nvSpPr>
        <p:spPr>
          <a:xfrm>
            <a:off x="3088625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第2年調薪</a:t>
            </a:r>
          </a:p>
        </p:txBody>
      </p:sp>
      <p:sp>
        <p:nvSpPr>
          <p:cNvPr id="381" name="Shape 381"/>
          <p:cNvSpPr/>
          <p:nvPr/>
        </p:nvSpPr>
        <p:spPr>
          <a:xfrm>
            <a:off x="7326350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健保補助</a:t>
            </a:r>
          </a:p>
        </p:txBody>
      </p:sp>
      <p:sp>
        <p:nvSpPr>
          <p:cNvPr id="382" name="Shape 382"/>
          <p:cNvSpPr/>
          <p:nvPr/>
        </p:nvSpPr>
        <p:spPr>
          <a:xfrm>
            <a:off x="6043175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喪事補助</a:t>
            </a:r>
          </a:p>
        </p:txBody>
      </p:sp>
      <p:sp>
        <p:nvSpPr>
          <p:cNvPr id="383" name="Shape 383"/>
          <p:cNvSpPr/>
          <p:nvPr/>
        </p:nvSpPr>
        <p:spPr>
          <a:xfrm>
            <a:off x="4760000" y="481206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牙醫補助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4238900" y="5091675"/>
            <a:ext cx="538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...</a:t>
            </a:r>
          </a:p>
        </p:txBody>
      </p:sp>
      <p:cxnSp>
        <p:nvCxnSpPr>
          <p:cNvPr id="385" name="Shape 385"/>
          <p:cNvCxnSpPr>
            <a:stCxn id="377" idx="2"/>
            <a:endCxn id="378" idx="0"/>
          </p:cNvCxnSpPr>
          <p:nvPr/>
        </p:nvCxnSpPr>
        <p:spPr>
          <a:xfrm rot="5400000">
            <a:off x="2364550" y="2604675"/>
            <a:ext cx="937200" cy="34773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6" name="Shape 386"/>
          <p:cNvCxnSpPr>
            <a:stCxn id="377" idx="2"/>
            <a:endCxn id="379" idx="0"/>
          </p:cNvCxnSpPr>
          <p:nvPr/>
        </p:nvCxnSpPr>
        <p:spPr>
          <a:xfrm rot="5400000">
            <a:off x="3006100" y="3246225"/>
            <a:ext cx="937200" cy="21942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7" name="Shape 387"/>
          <p:cNvCxnSpPr>
            <a:endCxn id="380" idx="0"/>
          </p:cNvCxnSpPr>
          <p:nvPr/>
        </p:nvCxnSpPr>
        <p:spPr>
          <a:xfrm rot="5400000">
            <a:off x="3647825" y="3887919"/>
            <a:ext cx="937200" cy="911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8" name="Shape 388"/>
          <p:cNvCxnSpPr>
            <a:stCxn id="377" idx="2"/>
            <a:endCxn id="383" idx="0"/>
          </p:cNvCxnSpPr>
          <p:nvPr/>
        </p:nvCxnSpPr>
        <p:spPr>
          <a:xfrm flipH="1" rot="-5400000">
            <a:off x="4483450" y="3963075"/>
            <a:ext cx="937200" cy="7605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9" name="Shape 389"/>
          <p:cNvCxnSpPr>
            <a:stCxn id="377" idx="2"/>
            <a:endCxn id="382" idx="0"/>
          </p:cNvCxnSpPr>
          <p:nvPr/>
        </p:nvCxnSpPr>
        <p:spPr>
          <a:xfrm flipH="1" rot="-5400000">
            <a:off x="5125000" y="3321525"/>
            <a:ext cx="937200" cy="20436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0" name="Shape 390"/>
          <p:cNvCxnSpPr>
            <a:stCxn id="377" idx="2"/>
            <a:endCxn id="381" idx="0"/>
          </p:cNvCxnSpPr>
          <p:nvPr/>
        </p:nvCxnSpPr>
        <p:spPr>
          <a:xfrm flipH="1" rot="-5400000">
            <a:off x="5766550" y="2679975"/>
            <a:ext cx="937200" cy="3326700"/>
          </a:xfrm>
          <a:prstGeom prst="bentConnector3">
            <a:avLst>
              <a:gd fmla="val 50008" name="adj1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1" name="Shape 391"/>
          <p:cNvSpPr/>
          <p:nvPr/>
        </p:nvSpPr>
        <p:spPr>
          <a:xfrm>
            <a:off x="1105150" y="1640325"/>
            <a:ext cx="2194200" cy="763500"/>
          </a:xfrm>
          <a:prstGeom prst="wedgeRoundRectCallout">
            <a:avLst>
              <a:gd fmla="val 47038" name="adj1"/>
              <a:gd fmla="val 86212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好工作</a:t>
            </a:r>
          </a:p>
        </p:txBody>
      </p:sp>
      <p:sp>
        <p:nvSpPr>
          <p:cNvPr id="392" name="Shape 392"/>
          <p:cNvSpPr/>
          <p:nvPr/>
        </p:nvSpPr>
        <p:spPr>
          <a:xfrm>
            <a:off x="5844250" y="1640325"/>
            <a:ext cx="2194200" cy="763500"/>
          </a:xfrm>
          <a:prstGeom prst="wedgeRoundRectCallout">
            <a:avLst>
              <a:gd fmla="val -46792" name="adj1"/>
              <a:gd fmla="val 9601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壞工作</a:t>
            </a:r>
          </a:p>
        </p:txBody>
      </p:sp>
      <p:pic>
        <p:nvPicPr>
          <p:cNvPr descr="slide ok checked green"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43" y="1460065"/>
            <a:ext cx="1124026" cy="1124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394" name="Shape 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4797" y="1460069"/>
            <a:ext cx="1124025" cy="112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5">
            <a:alphaModFix/>
          </a:blip>
          <a:srcRect b="6032" l="0" r="0" t="0"/>
          <a:stretch/>
        </p:blipFill>
        <p:spPr>
          <a:xfrm>
            <a:off x="2937850" y="1838525"/>
            <a:ext cx="2782150" cy="47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69" name="Shape 6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文字資料的特徵量化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文本統計</a:t>
            </a:r>
          </a:p>
        </p:txBody>
      </p:sp>
      <p:sp>
        <p:nvSpPr>
          <p:cNvPr id="670" name="Shape 67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1" name="Shape 671"/>
          <p:cNvPicPr preferRelativeResize="0"/>
          <p:nvPr/>
        </p:nvPicPr>
        <p:blipFill rotWithShape="1">
          <a:blip r:embed="rId3">
            <a:alphaModFix amt="29000"/>
          </a:blip>
          <a:srcRect b="0" l="26169" r="629" t="0"/>
          <a:stretch/>
        </p:blipFill>
        <p:spPr>
          <a:xfrm>
            <a:off x="630250" y="2519025"/>
            <a:ext cx="378509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 txBox="1"/>
          <p:nvPr/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6293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4632600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</a:t>
            </a:r>
          </a:p>
        </p:txBody>
      </p:sp>
      <p:sp>
        <p:nvSpPr>
          <p:cNvPr id="675" name="Shape 675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676" name="Shape 676"/>
          <p:cNvSpPr/>
          <p:nvPr/>
        </p:nvSpPr>
        <p:spPr>
          <a:xfrm>
            <a:off x="532072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字數：46個字</a:t>
            </a:r>
          </a:p>
          <a:p>
            <a:pPr indent="-381000" lvl="0" marL="457200" rtl="0">
              <a:spcBef>
                <a:spcPts val="100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單字種類：26</a:t>
            </a:r>
          </a:p>
          <a:p>
            <a:pPr indent="-381000" lvl="0" marL="457200" rtl="0">
              <a:spcBef>
                <a:spcPts val="100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標點符號計算：</a:t>
            </a:r>
          </a:p>
          <a:p>
            <a:pPr indent="-381000" lvl="1" marL="914400" rtl="0">
              <a:spcBef>
                <a:spcPts val="1000"/>
              </a:spcBef>
              <a:buClr>
                <a:srgbClr val="4F81BD"/>
              </a:buClr>
              <a:buSzPct val="100000"/>
              <a:buFont typeface="Microsoft JhengHei"/>
              <a:buChar char="○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！: 8個</a:t>
            </a:r>
          </a:p>
          <a:p>
            <a:pPr indent="-381000" lvl="1" marL="914400" rtl="0">
              <a:spcBef>
                <a:spcPts val="1000"/>
              </a:spcBef>
              <a:buClr>
                <a:srgbClr val="4F81BD"/>
              </a:buClr>
              <a:buSzPct val="100000"/>
              <a:buFont typeface="Microsoft JhengHei"/>
              <a:buChar char="○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，: 2個</a:t>
            </a:r>
          </a:p>
          <a:p>
            <a:pPr indent="-381000" lvl="1" marL="914400" rtl="0">
              <a:spcBef>
                <a:spcPts val="1000"/>
              </a:spcBef>
              <a:buClr>
                <a:srgbClr val="4F81BD"/>
              </a:buClr>
              <a:buSzPct val="100000"/>
              <a:buFont typeface="Microsoft JhengHei"/>
              <a:buChar char="○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、：2個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4" name="Shape 6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文字資料的特徵量化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>
                <a:solidFill>
                  <a:schemeClr val="dk1"/>
                </a:solidFill>
              </a:rPr>
              <a:t>虛詞統計</a:t>
            </a:r>
          </a:p>
        </p:txBody>
      </p:sp>
      <p:sp>
        <p:nvSpPr>
          <p:cNvPr id="685" name="Shape 68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5041000" y="2974940"/>
            <a:ext cx="3334200" cy="107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的,了,著,吧,啊,有,這</a:t>
            </a:r>
          </a:p>
        </p:txBody>
      </p:sp>
      <p:pic>
        <p:nvPicPr>
          <p:cNvPr id="687" name="Shape 687"/>
          <p:cNvPicPr preferRelativeResize="0"/>
          <p:nvPr/>
        </p:nvPicPr>
        <p:blipFill rotWithShape="1">
          <a:blip r:embed="rId3">
            <a:alphaModFix amt="29000"/>
          </a:blip>
          <a:srcRect b="0" l="26169" r="629" t="0"/>
          <a:stretch/>
        </p:blipFill>
        <p:spPr>
          <a:xfrm>
            <a:off x="630250" y="2519025"/>
            <a:ext cx="378509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/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6293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4632600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</a:t>
            </a:r>
          </a:p>
        </p:txBody>
      </p:sp>
      <p:sp>
        <p:nvSpPr>
          <p:cNvPr id="691" name="Shape 691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692" name="Shape 692"/>
          <p:cNvSpPr/>
          <p:nvPr/>
        </p:nvSpPr>
        <p:spPr>
          <a:xfrm>
            <a:off x="532072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5041000" y="4160100"/>
            <a:ext cx="34758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100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虛詞頻率：</a:t>
            </a:r>
          </a:p>
          <a:p>
            <a:pPr indent="-381000" lvl="0" marL="457200" rtl="0">
              <a:spcBef>
                <a:spcPts val="100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有：2</a:t>
            </a:r>
          </a:p>
          <a:p>
            <a:pPr indent="-381000" lvl="0" marL="457200" rtl="0">
              <a:spcBef>
                <a:spcPts val="100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這：2</a:t>
            </a:r>
          </a:p>
        </p:txBody>
      </p:sp>
      <p:sp>
        <p:nvSpPr>
          <p:cNvPr id="694" name="Shape 694"/>
          <p:cNvSpPr/>
          <p:nvPr/>
        </p:nvSpPr>
        <p:spPr>
          <a:xfrm>
            <a:off x="5271625" y="2680463"/>
            <a:ext cx="2071200" cy="4827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虛詞字典</a:t>
            </a:r>
          </a:p>
        </p:txBody>
      </p:sp>
      <p:pic>
        <p:nvPicPr>
          <p:cNvPr id="695" name="Shape 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850" y="2519025"/>
            <a:ext cx="838201" cy="8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02" name="Shape 7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文字資料的特徵量化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文本語義分析</a:t>
            </a:r>
          </a:p>
        </p:txBody>
      </p:sp>
      <p:sp>
        <p:nvSpPr>
          <p:cNvPr id="703" name="Shape 70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4" name="Shape 704"/>
          <p:cNvPicPr preferRelativeResize="0"/>
          <p:nvPr/>
        </p:nvPicPr>
        <p:blipFill rotWithShape="1">
          <a:blip r:embed="rId3">
            <a:alphaModFix amt="29000"/>
          </a:blip>
          <a:srcRect b="0" l="26169" r="629" t="0"/>
          <a:stretch/>
        </p:blipFill>
        <p:spPr>
          <a:xfrm>
            <a:off x="630250" y="2519025"/>
            <a:ext cx="378509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 txBox="1"/>
          <p:nvPr/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兄弟們！來！來！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憑我們有這一身，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　我們有這雙腕，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休怕他毒氣、機關槍！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休怕他飛機、炸裂彈！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來！和他們一拼！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165100" lvl="0" marL="342900" rtl="0" algn="r">
              <a:spcBef>
                <a:spcPts val="560"/>
              </a:spcBef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──賴和《南國哀歌》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6293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632600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</a:t>
            </a:r>
          </a:p>
        </p:txBody>
      </p:sp>
      <p:sp>
        <p:nvSpPr>
          <p:cNvPr id="708" name="Shape 708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709" name="Shape 709"/>
          <p:cNvSpPr/>
          <p:nvPr/>
        </p:nvSpPr>
        <p:spPr>
          <a:xfrm>
            <a:off x="532072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44767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包含詞彙：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兄弟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們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來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和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他們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一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拼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憑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我們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5884750" y="2439825"/>
            <a:ext cx="3106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這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一身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這雙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腕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休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怕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他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毒氣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7195650" y="2439825"/>
            <a:ext cx="18525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機關槍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飛機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炸裂彈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Font typeface="Microsoft JhengHei"/>
              <a:buChar char="●"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/>
        </p:nvSpPr>
        <p:spPr>
          <a:xfrm flipH="1">
            <a:off x="4342159" y="4066500"/>
            <a:ext cx="655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20" name="Shape 7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文本語義分析：文字向量表示法</a:t>
            </a:r>
          </a:p>
        </p:txBody>
      </p:sp>
      <p:sp>
        <p:nvSpPr>
          <p:cNvPr id="721" name="Shape 72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 txBox="1"/>
          <p:nvPr/>
        </p:nvSpPr>
        <p:spPr>
          <a:xfrm>
            <a:off x="6293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98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496027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</a:t>
            </a:r>
          </a:p>
        </p:txBody>
      </p:sp>
      <p:sp>
        <p:nvSpPr>
          <p:cNvPr id="724" name="Shape 724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725" name="Shape 725"/>
          <p:cNvSpPr/>
          <p:nvPr/>
        </p:nvSpPr>
        <p:spPr>
          <a:xfrm>
            <a:off x="5706925" y="2032450"/>
            <a:ext cx="349200" cy="350100"/>
          </a:xfrm>
          <a:prstGeom prst="cube">
            <a:avLst>
              <a:gd fmla="val 2500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726" name="Shape 726"/>
          <p:cNvSpPr/>
          <p:nvPr/>
        </p:nvSpPr>
        <p:spPr>
          <a:xfrm>
            <a:off x="691875" y="3449675"/>
            <a:ext cx="35451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休怕他毒氣、機關槍！</a:t>
            </a:r>
          </a:p>
        </p:txBody>
      </p:sp>
      <p:sp>
        <p:nvSpPr>
          <p:cNvPr id="727" name="Shape 727"/>
          <p:cNvSpPr/>
          <p:nvPr/>
        </p:nvSpPr>
        <p:spPr>
          <a:xfrm>
            <a:off x="691875" y="4427347"/>
            <a:ext cx="35451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休怕他飛機、炸裂彈！</a:t>
            </a:r>
          </a:p>
        </p:txBody>
      </p:sp>
      <p:sp>
        <p:nvSpPr>
          <p:cNvPr id="728" name="Shape 728"/>
          <p:cNvSpPr/>
          <p:nvPr/>
        </p:nvSpPr>
        <p:spPr>
          <a:xfrm>
            <a:off x="352000" y="3089800"/>
            <a:ext cx="655200" cy="655200"/>
          </a:xfrm>
          <a:prstGeom prst="ellipse">
            <a:avLst/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729" name="Shape 729"/>
          <p:cNvSpPr/>
          <p:nvPr/>
        </p:nvSpPr>
        <p:spPr>
          <a:xfrm>
            <a:off x="352000" y="4156600"/>
            <a:ext cx="655200" cy="655200"/>
          </a:xfrm>
          <a:prstGeom prst="ellipse">
            <a:avLst/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6</a:t>
            </a:r>
          </a:p>
        </p:txBody>
      </p:sp>
      <p:graphicFrame>
        <p:nvGraphicFramePr>
          <p:cNvPr id="730" name="Shape 730"/>
          <p:cNvGraphicFramePr/>
          <p:nvPr/>
        </p:nvGraphicFramePr>
        <p:xfrm>
          <a:off x="5022700" y="342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589400"/>
                <a:gridCol w="338375"/>
                <a:gridCol w="338375"/>
                <a:gridCol w="338375"/>
                <a:gridCol w="589400"/>
                <a:gridCol w="571300"/>
                <a:gridCol w="296825"/>
                <a:gridCol w="583000"/>
              </a:tblGrid>
              <a:tr h="472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文本</a:t>
                      </a:r>
                    </a:p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編號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休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怕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他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毒氣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機關槍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飛機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炸裂彈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324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71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980000"/>
                          </a:solidFill>
                        </a:rPr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731" name="Shape 731"/>
          <p:cNvSpPr txBox="1"/>
          <p:nvPr/>
        </p:nvSpPr>
        <p:spPr>
          <a:xfrm>
            <a:off x="4708800" y="5595650"/>
            <a:ext cx="4179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rgbClr val="980000"/>
                </a:solidFill>
              </a:rPr>
              <a:t>1=有這個字</a:t>
            </a:r>
            <a:r>
              <a:rPr lang="zh-TW" sz="2400"/>
              <a:t>; 0=沒有這個字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4219650" y="2230250"/>
            <a:ext cx="704700" cy="17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文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本語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義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4219650" y="4243850"/>
            <a:ext cx="704700" cy="17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分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析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40" name="Shape 7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就像是水果籃一樣</a:t>
            </a:r>
          </a:p>
        </p:txBody>
      </p:sp>
      <p:sp>
        <p:nvSpPr>
          <p:cNvPr id="741" name="Shape 74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/>
          <p:nvPr/>
        </p:nvSpPr>
        <p:spPr>
          <a:xfrm>
            <a:off x="2598600" y="2008025"/>
            <a:ext cx="40752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休  怕  他  毒氣  機關槍</a:t>
            </a:r>
          </a:p>
        </p:txBody>
      </p:sp>
      <p:sp>
        <p:nvSpPr>
          <p:cNvPr id="743" name="Shape 743"/>
          <p:cNvSpPr/>
          <p:nvPr/>
        </p:nvSpPr>
        <p:spPr>
          <a:xfrm>
            <a:off x="605125" y="3460525"/>
            <a:ext cx="8018700" cy="2570100"/>
          </a:xfrm>
          <a:prstGeom prst="roundRect">
            <a:avLst>
              <a:gd fmla="val 6384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50" y="4014125"/>
            <a:ext cx="1064675" cy="108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325" y="4014125"/>
            <a:ext cx="1064675" cy="10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2000" y="4014125"/>
            <a:ext cx="1064675" cy="108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00002">
            <a:off x="4682050" y="4198151"/>
            <a:ext cx="1537924" cy="87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4200" y="3937800"/>
            <a:ext cx="1917782" cy="108875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/>
          <p:nvPr/>
        </p:nvSpPr>
        <p:spPr>
          <a:xfrm rot="-5400000">
            <a:off x="4111450" y="2725750"/>
            <a:ext cx="1049400" cy="95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 txBox="1"/>
          <p:nvPr/>
        </p:nvSpPr>
        <p:spPr>
          <a:xfrm>
            <a:off x="861788" y="5255400"/>
            <a:ext cx="9744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休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x="2104450" y="5255400"/>
            <a:ext cx="9744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怕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3302000" y="5255400"/>
            <a:ext cx="9744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他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4963813" y="5255400"/>
            <a:ext cx="9744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毒氣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6417338" y="5255400"/>
            <a:ext cx="17115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</a:rPr>
              <a:t>機關槍</a:t>
            </a:r>
          </a:p>
        </p:txBody>
      </p:sp>
      <p:sp>
        <p:nvSpPr>
          <p:cNvPr id="755" name="Shape 755"/>
          <p:cNvSpPr/>
          <p:nvPr/>
        </p:nvSpPr>
        <p:spPr>
          <a:xfrm>
            <a:off x="1389698" y="3047250"/>
            <a:ext cx="2556300" cy="7635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class: 新詩</a:t>
            </a:r>
          </a:p>
        </p:txBody>
      </p:sp>
      <p:pic>
        <p:nvPicPr>
          <p:cNvPr id="756" name="Shape 7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150" y="2752777"/>
            <a:ext cx="1427774" cy="10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63" name="Shape 763"/>
          <p:cNvSpPr txBox="1"/>
          <p:nvPr/>
        </p:nvSpPr>
        <p:spPr>
          <a:xfrm>
            <a:off x="24200" y="6583675"/>
            <a:ext cx="8350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200">
                <a:latin typeface="Microsoft JhengHei"/>
                <a:ea typeface="Microsoft JhengHei"/>
                <a:cs typeface="Microsoft JhengHei"/>
                <a:sym typeface="Microsoft JhengHei"/>
              </a:rPr>
              <a:t>https://www.wikiwand.com/zh-tw/%E5%90%91%E9%87%8F%E7%A9%BA%E9%96%93%E6%A8%A1%E5%9E%8B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文字向量 → 向量空間模型</a:t>
            </a:r>
          </a:p>
        </p:txBody>
      </p:sp>
      <p:pic>
        <p:nvPicPr>
          <p:cNvPr id="765" name="Shape 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75" y="2111150"/>
            <a:ext cx="3275325" cy="32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00" y="2936300"/>
            <a:ext cx="2671950" cy="36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 txBox="1"/>
          <p:nvPr/>
        </p:nvSpPr>
        <p:spPr>
          <a:xfrm>
            <a:off x="601200" y="1892625"/>
            <a:ext cx="33957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資訊檢索之父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3600"/>
              <a:t>Gerard Salton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768" name="Shape 768"/>
          <p:cNvSpPr/>
          <p:nvPr/>
        </p:nvSpPr>
        <p:spPr>
          <a:xfrm>
            <a:off x="4544550" y="5499450"/>
            <a:ext cx="4047000" cy="52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比較文件d1、文件d2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/>
              <a:t>跟檢索語句之間的相關性</a:t>
            </a:r>
          </a:p>
        </p:txBody>
      </p:sp>
      <p:sp>
        <p:nvSpPr>
          <p:cNvPr id="769" name="Shape 769"/>
          <p:cNvSpPr/>
          <p:nvPr/>
        </p:nvSpPr>
        <p:spPr>
          <a:xfrm rot="-1799141">
            <a:off x="328373" y="379583"/>
            <a:ext cx="1274952" cy="455237"/>
          </a:xfrm>
          <a:prstGeom prst="wedgeRoundRectCallout">
            <a:avLst>
              <a:gd fmla="val 34409" name="adj1"/>
              <a:gd fmla="val 98538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資檢必考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4491550" y="914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Vector Space Model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77" name="Shape 77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實作：文本語義分析</a:t>
            </a:r>
          </a:p>
        </p:txBody>
      </p:sp>
      <p:sp>
        <p:nvSpPr>
          <p:cNvPr id="778" name="Shape 77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Part 2.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[Slide] web page 網頁 Slide"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850" y="3559075"/>
            <a:ext cx="1126775" cy="1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86" name="Shape 7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文本語義分析處理流程</a:t>
            </a:r>
          </a:p>
        </p:txBody>
      </p:sp>
      <p:sp>
        <p:nvSpPr>
          <p:cNvPr id="787" name="Shape 78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788" name="Shape 7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987" y="1940349"/>
            <a:ext cx="872489" cy="112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ka logo.png" id="789" name="Shape 7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850" y="5177800"/>
            <a:ext cx="1126775" cy="11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Shape 790"/>
          <p:cNvSpPr/>
          <p:nvPr/>
        </p:nvSpPr>
        <p:spPr>
          <a:xfrm>
            <a:off x="2862150" y="2151225"/>
            <a:ext cx="341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原始文本</a:t>
            </a:r>
          </a:p>
        </p:txBody>
      </p:sp>
      <p:sp>
        <p:nvSpPr>
          <p:cNvPr id="791" name="Shape 791"/>
          <p:cNvSpPr/>
          <p:nvPr/>
        </p:nvSpPr>
        <p:spPr>
          <a:xfrm>
            <a:off x="2862150" y="3762225"/>
            <a:ext cx="341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斷詞處理</a:t>
            </a:r>
          </a:p>
        </p:txBody>
      </p:sp>
      <p:sp>
        <p:nvSpPr>
          <p:cNvPr id="792" name="Shape 792"/>
          <p:cNvSpPr/>
          <p:nvPr/>
        </p:nvSpPr>
        <p:spPr>
          <a:xfrm>
            <a:off x="2862150" y="5373225"/>
            <a:ext cx="34197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文字向量化</a:t>
            </a:r>
          </a:p>
        </p:txBody>
      </p:sp>
      <p:cxnSp>
        <p:nvCxnSpPr>
          <p:cNvPr id="793" name="Shape 793"/>
          <p:cNvCxnSpPr>
            <a:stCxn id="790" idx="2"/>
            <a:endCxn id="791" idx="0"/>
          </p:cNvCxnSpPr>
          <p:nvPr/>
        </p:nvCxnSpPr>
        <p:spPr>
          <a:xfrm>
            <a:off x="4572000" y="2914725"/>
            <a:ext cx="0" cy="84750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4" name="Shape 794"/>
          <p:cNvCxnSpPr/>
          <p:nvPr/>
        </p:nvCxnSpPr>
        <p:spPr>
          <a:xfrm>
            <a:off x="4572000" y="4525725"/>
            <a:ext cx="0" cy="84750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95" name="Shape 795"/>
          <p:cNvSpPr/>
          <p:nvPr/>
        </p:nvSpPr>
        <p:spPr>
          <a:xfrm>
            <a:off x="2436475" y="2096725"/>
            <a:ext cx="872400" cy="872400"/>
          </a:xfrm>
          <a:prstGeom prst="ellipse">
            <a:avLst/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96" name="Shape 796"/>
          <p:cNvSpPr/>
          <p:nvPr/>
        </p:nvSpPr>
        <p:spPr>
          <a:xfrm>
            <a:off x="2436475" y="3707775"/>
            <a:ext cx="872400" cy="872400"/>
          </a:xfrm>
          <a:prstGeom prst="ellipse">
            <a:avLst/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97" name="Shape 797"/>
          <p:cNvSpPr/>
          <p:nvPr/>
        </p:nvSpPr>
        <p:spPr>
          <a:xfrm>
            <a:off x="2436475" y="5318825"/>
            <a:ext cx="872400" cy="872400"/>
          </a:xfrm>
          <a:prstGeom prst="ellipse">
            <a:avLst/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04" name="Shape 8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原始文本</a:t>
            </a:r>
          </a:p>
        </p:txBody>
      </p:sp>
      <p:sp>
        <p:nvSpPr>
          <p:cNvPr id="805" name="Shape 80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1223900" y="2916700"/>
            <a:ext cx="6951600" cy="24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籃球運動是以投籃上籃和扣籃為中心的對抗性室內體育運動之一</a:t>
            </a:r>
          </a:p>
        </p:txBody>
      </p:sp>
      <p:sp>
        <p:nvSpPr>
          <p:cNvPr id="807" name="Shape 807"/>
          <p:cNvSpPr/>
          <p:nvPr/>
        </p:nvSpPr>
        <p:spPr>
          <a:xfrm>
            <a:off x="968475" y="2489250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14" name="Shape 8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斷詞處理</a:t>
            </a:r>
          </a:p>
        </p:txBody>
      </p:sp>
      <p:sp>
        <p:nvSpPr>
          <p:cNvPr id="815" name="Shape 8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1223900" y="4276175"/>
            <a:ext cx="6951600" cy="24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籃球運動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是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以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投籃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上籃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和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扣籃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為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中心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的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對抗性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室內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體育運動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之一</a:t>
            </a:r>
          </a:p>
        </p:txBody>
      </p:sp>
      <p:sp>
        <p:nvSpPr>
          <p:cNvPr id="817" name="Shape 817"/>
          <p:cNvSpPr/>
          <p:nvPr/>
        </p:nvSpPr>
        <p:spPr>
          <a:xfrm>
            <a:off x="968475" y="384872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818" name="Shape 818"/>
          <p:cNvSpPr/>
          <p:nvPr/>
        </p:nvSpPr>
        <p:spPr>
          <a:xfrm>
            <a:off x="1223900" y="1168825"/>
            <a:ext cx="6951600" cy="178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籃球運動是以投籃上籃和扣籃為中心的對抗性室內體育運動之一</a:t>
            </a:r>
          </a:p>
        </p:txBody>
      </p:sp>
      <p:sp>
        <p:nvSpPr>
          <p:cNvPr id="819" name="Shape 819"/>
          <p:cNvSpPr/>
          <p:nvPr/>
        </p:nvSpPr>
        <p:spPr>
          <a:xfrm>
            <a:off x="968475" y="74137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820" name="Shape 820"/>
          <p:cNvSpPr/>
          <p:nvPr/>
        </p:nvSpPr>
        <p:spPr>
          <a:xfrm rot="-5400000">
            <a:off x="4255375" y="3214650"/>
            <a:ext cx="1049400" cy="796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21" name="Shape 821"/>
          <p:cNvGrpSpPr/>
          <p:nvPr/>
        </p:nvGrpSpPr>
        <p:grpSpPr>
          <a:xfrm>
            <a:off x="5427075" y="2948675"/>
            <a:ext cx="1990474" cy="1328450"/>
            <a:chOff x="5427075" y="2948675"/>
            <a:chExt cx="1990474" cy="1328450"/>
          </a:xfrm>
        </p:grpSpPr>
        <p:pic>
          <p:nvPicPr>
            <p:cNvPr id="822" name="Shape 8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Shape 8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Shape 824"/>
            <p:cNvPicPr preferRelativeResize="0"/>
            <p:nvPr/>
          </p:nvPicPr>
          <p:blipFill rotWithShape="1">
            <a:blip r:embed="rId3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5" name="Shape 825"/>
          <p:cNvSpPr txBox="1"/>
          <p:nvPr/>
        </p:nvSpPr>
        <p:spPr>
          <a:xfrm rot="1292314">
            <a:off x="7241068" y="3304506"/>
            <a:ext cx="1748711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斷開魂結！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斷開鎖鏈！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斷開一切的牽連！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那</a:t>
            </a:r>
            <a:r>
              <a:rPr lang="zh-TW"/>
              <a:t>非結構化的資料怎麼辦？</a:t>
            </a:r>
          </a:p>
        </p:txBody>
      </p:sp>
      <p:sp>
        <p:nvSpPr>
          <p:cNvPr id="403" name="Shape 40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 b="6032" l="0" r="0" t="0"/>
          <a:stretch/>
        </p:blipFill>
        <p:spPr>
          <a:xfrm>
            <a:off x="2937850" y="1838525"/>
            <a:ext cx="2782150" cy="47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377579" y="1413225"/>
            <a:ext cx="2679300" cy="2644800"/>
          </a:xfrm>
          <a:prstGeom prst="wedgeEllipseCallout">
            <a:avLst>
              <a:gd fmla="val 60939" name="adj1"/>
              <a:gd fmla="val 42720" name="adj2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06" name="Shape 406"/>
          <p:cNvSpPr/>
          <p:nvPr/>
        </p:nvSpPr>
        <p:spPr>
          <a:xfrm>
            <a:off x="6153867" y="1413225"/>
            <a:ext cx="2679300" cy="2644800"/>
          </a:xfrm>
          <a:prstGeom prst="wedgeEllipseCallout">
            <a:avLst>
              <a:gd fmla="val -63400" name="adj1"/>
              <a:gd fmla="val 27915" name="adj2"/>
            </a:avLst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700" y="1679800"/>
            <a:ext cx="2111650" cy="21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00" y="1625200"/>
            <a:ext cx="2220851" cy="222085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3190200" y="165421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80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410" name="Shape 410"/>
          <p:cNvSpPr txBox="1"/>
          <p:nvPr/>
        </p:nvSpPr>
        <p:spPr>
          <a:xfrm rot="-901015">
            <a:off x="1449118" y="4306665"/>
            <a:ext cx="3094893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我又不是裝圓大師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32" name="Shape 83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基礎的</a:t>
            </a: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斷詞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詞庫比對法</a:t>
            </a:r>
          </a:p>
        </p:txBody>
      </p:sp>
      <p:sp>
        <p:nvSpPr>
          <p:cNvPr id="834" name="Shape 834"/>
          <p:cNvSpPr/>
          <p:nvPr/>
        </p:nvSpPr>
        <p:spPr>
          <a:xfrm>
            <a:off x="1223900" y="4276175"/>
            <a:ext cx="6046800" cy="191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籃球運動⬜是⬜以⬜</a:t>
            </a:r>
            <a:r>
              <a:rPr b="1" lang="zh-TW" sz="2800">
                <a:solidFill>
                  <a:srgbClr val="38761D"/>
                </a:solidFill>
              </a:rPr>
              <a:t>投籃</a:t>
            </a:r>
            <a:r>
              <a:rPr b="1" lang="zh-TW" sz="2800">
                <a:solidFill>
                  <a:srgbClr val="FF0000"/>
                </a:solidFill>
              </a:rPr>
              <a:t>⬜</a:t>
            </a:r>
            <a:r>
              <a:rPr b="1" lang="zh-TW" sz="2800">
                <a:solidFill>
                  <a:srgbClr val="0000FF"/>
                </a:solidFill>
              </a:rPr>
              <a:t>上籃</a:t>
            </a:r>
            <a:r>
              <a:rPr lang="zh-TW" sz="2800"/>
              <a:t>⬜和⬜扣籃⬜為⬜中心⬜的⬜對抗性⬜室內⬜體育運動⬜之一</a:t>
            </a:r>
          </a:p>
        </p:txBody>
      </p:sp>
      <p:sp>
        <p:nvSpPr>
          <p:cNvPr id="835" name="Shape 835"/>
          <p:cNvSpPr/>
          <p:nvPr/>
        </p:nvSpPr>
        <p:spPr>
          <a:xfrm>
            <a:off x="968475" y="384872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836" name="Shape 836"/>
          <p:cNvSpPr/>
          <p:nvPr/>
        </p:nvSpPr>
        <p:spPr>
          <a:xfrm>
            <a:off x="1223900" y="1702225"/>
            <a:ext cx="6046800" cy="1548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籃球運動是以</a:t>
            </a:r>
            <a:r>
              <a:rPr b="1" lang="zh-TW" sz="2800">
                <a:solidFill>
                  <a:srgbClr val="38761D"/>
                </a:solidFill>
              </a:rPr>
              <a:t>投籃</a:t>
            </a:r>
            <a:r>
              <a:rPr b="1" lang="zh-TW" sz="2800">
                <a:solidFill>
                  <a:srgbClr val="0000FF"/>
                </a:solidFill>
              </a:rPr>
              <a:t>上籃</a:t>
            </a:r>
            <a:r>
              <a:rPr lang="zh-TW" sz="2800"/>
              <a:t>和扣籃為中心的對抗性室內體育運動之一</a:t>
            </a:r>
          </a:p>
        </p:txBody>
      </p:sp>
      <p:sp>
        <p:nvSpPr>
          <p:cNvPr id="837" name="Shape 837"/>
          <p:cNvSpPr/>
          <p:nvPr/>
        </p:nvSpPr>
        <p:spPr>
          <a:xfrm>
            <a:off x="968475" y="127477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838" name="Shape 838"/>
          <p:cNvSpPr/>
          <p:nvPr/>
        </p:nvSpPr>
        <p:spPr>
          <a:xfrm rot="-8569573">
            <a:off x="4993577" y="2865502"/>
            <a:ext cx="2160750" cy="31734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7006200" y="3012125"/>
            <a:ext cx="1718700" cy="162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籃球運動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38761D"/>
                </a:solidFill>
              </a:rPr>
              <a:t>投籃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0000FF"/>
                </a:solidFill>
              </a:rPr>
              <a:t>上籃</a:t>
            </a:r>
          </a:p>
        </p:txBody>
      </p:sp>
      <p:sp>
        <p:nvSpPr>
          <p:cNvPr id="840" name="Shape 840"/>
          <p:cNvSpPr/>
          <p:nvPr/>
        </p:nvSpPr>
        <p:spPr>
          <a:xfrm>
            <a:off x="7157829" y="2717650"/>
            <a:ext cx="1361700" cy="4827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  詞庫</a:t>
            </a:r>
          </a:p>
        </p:txBody>
      </p:sp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9050" y="2556213"/>
            <a:ext cx="838201" cy="8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Shape 842"/>
          <p:cNvSpPr/>
          <p:nvPr/>
        </p:nvSpPr>
        <p:spPr>
          <a:xfrm>
            <a:off x="3476150" y="1899450"/>
            <a:ext cx="1536900" cy="55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43" name="Shape 843"/>
          <p:cNvSpPr/>
          <p:nvPr/>
        </p:nvSpPr>
        <p:spPr>
          <a:xfrm>
            <a:off x="4381825" y="4424175"/>
            <a:ext cx="1869300" cy="55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44" name="Shape 844"/>
          <p:cNvSpPr/>
          <p:nvPr/>
        </p:nvSpPr>
        <p:spPr>
          <a:xfrm>
            <a:off x="7114550" y="3722300"/>
            <a:ext cx="799500" cy="78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45" name="Shape 845"/>
          <p:cNvSpPr/>
          <p:nvPr/>
        </p:nvSpPr>
        <p:spPr>
          <a:xfrm rot="-1799982">
            <a:off x="6473152" y="4190847"/>
            <a:ext cx="602405" cy="31733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2" name="Shape 85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u="sng">
                <a:solidFill>
                  <a:schemeClr val="lt1"/>
                </a:solidFill>
                <a:hlinkClick r:id="rId3"/>
              </a:rPr>
              <a:t>https://www.slideshare.net/ssuser4568b0/jieba</a:t>
            </a:r>
            <a:r>
              <a:rPr lang="zh-TW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853" name="Shape 853"/>
          <p:cNvSpPr txBox="1"/>
          <p:nvPr/>
        </p:nvSpPr>
        <p:spPr>
          <a:xfrm>
            <a:off x="294675" y="2197000"/>
            <a:ext cx="4334400" cy="4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中國百度的開發者所釋出的開放原始碼中文斷詞器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https://github.com/fxsjy/jieba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支援正體、簡體中文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詞庫支援權重、詞性標記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以Python開發、跨多程式語言：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PHP、Java、Node.js、.NET (C#)、C++、R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進階的</a:t>
            </a:r>
            <a:r>
              <a:rPr b="1"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斷詞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Jieba 結巴斷詞器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4705350" y="2197000"/>
            <a:ext cx="4334400" cy="4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斷詞處理：</a:t>
            </a:r>
          </a:p>
          <a:p>
            <a:pPr indent="-381000" lvl="1" marL="914400" rtl="0">
              <a:lnSpc>
                <a:spcPct val="115000"/>
              </a:lnSpc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AutoNum type="arabicPeriod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正規處理：標點符號</a:t>
            </a:r>
          </a:p>
          <a:p>
            <a:pPr indent="-381000" lvl="1" marL="914400" rtl="0">
              <a:lnSpc>
                <a:spcPct val="115000"/>
              </a:lnSpc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AutoNum type="arabicPeriod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比對Trie樹：詞庫前綴比對</a:t>
            </a:r>
          </a:p>
          <a:p>
            <a:pPr indent="-381000" lvl="1" marL="914400" rtl="0">
              <a:lnSpc>
                <a:spcPct val="115000"/>
              </a:lnSpc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AutoNum type="arabicPeriod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建立DAG 有向無環圖</a:t>
            </a:r>
          </a:p>
          <a:p>
            <a:pPr indent="-381000" lvl="1" marL="914400" rtl="0">
              <a:lnSpc>
                <a:spcPct val="115000"/>
              </a:lnSpc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AutoNum type="arabicPeriod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計算最佳切分點</a:t>
            </a:r>
          </a:p>
          <a:p>
            <a:pPr indent="-381000" lvl="1" marL="914400" rtl="0">
              <a:lnSpc>
                <a:spcPct val="115000"/>
              </a:lnSpc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AutoNum type="arabicPeriod"/>
            </a:pP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未知詞探勘：結合HMM與Viterbi演算法</a:t>
            </a:r>
          </a:p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56" name="Shape 856"/>
          <p:cNvGrpSpPr/>
          <p:nvPr/>
        </p:nvGrpSpPr>
        <p:grpSpPr>
          <a:xfrm>
            <a:off x="540175" y="127100"/>
            <a:ext cx="1990474" cy="1328450"/>
            <a:chOff x="5427075" y="2948675"/>
            <a:chExt cx="1990474" cy="1328450"/>
          </a:xfrm>
        </p:grpSpPr>
        <p:pic>
          <p:nvPicPr>
            <p:cNvPr id="857" name="Shape 8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Shape 8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9" name="Shape 859"/>
            <p:cNvPicPr preferRelativeResize="0"/>
            <p:nvPr/>
          </p:nvPicPr>
          <p:blipFill rotWithShape="1">
            <a:blip r:embed="rId5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 b="0" l="0" r="66039" t="0"/>
          <a:stretch/>
        </p:blipFill>
        <p:spPr>
          <a:xfrm>
            <a:off x="629950" y="2435775"/>
            <a:ext cx="2629200" cy="4032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66" name="Shape 8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67" name="Shape 8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</a:rPr>
              <a:t>文本語義分析工具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試算表轉ARFF</a:t>
            </a:r>
          </a:p>
        </p:txBody>
      </p:sp>
      <p:sp>
        <p:nvSpPr>
          <p:cNvPr id="868" name="Shape 8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 txBox="1"/>
          <p:nvPr/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70" name="Shape 870"/>
          <p:cNvSpPr txBox="1"/>
          <p:nvPr/>
        </p:nvSpPr>
        <p:spPr>
          <a:xfrm>
            <a:off x="629325" y="1871825"/>
            <a:ext cx="2637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原始文本CSV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[網頁截圖]</a:t>
            </a:r>
          </a:p>
        </p:txBody>
      </p:sp>
      <p:sp>
        <p:nvSpPr>
          <p:cNvPr id="872" name="Shape 872"/>
          <p:cNvSpPr txBox="1"/>
          <p:nvPr/>
        </p:nvSpPr>
        <p:spPr>
          <a:xfrm>
            <a:off x="3346281" y="1871825"/>
            <a:ext cx="2637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試算表轉</a:t>
            </a: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ARFF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6073369" y="1871825"/>
            <a:ext cx="2637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ARFF檔案</a:t>
            </a:r>
          </a:p>
        </p:txBody>
      </p:sp>
      <p:pic>
        <p:nvPicPr>
          <p:cNvPr id="874" name="Shape 874"/>
          <p:cNvPicPr preferRelativeResize="0"/>
          <p:nvPr/>
        </p:nvPicPr>
        <p:blipFill rotWithShape="1">
          <a:blip r:embed="rId4">
            <a:alphaModFix/>
          </a:blip>
          <a:srcRect b="0" l="4748" r="10763" t="0"/>
          <a:stretch/>
        </p:blipFill>
        <p:spPr>
          <a:xfrm>
            <a:off x="3347775" y="2439825"/>
            <a:ext cx="2725600" cy="4032299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875" name="Shape 875"/>
          <p:cNvGrpSpPr/>
          <p:nvPr/>
        </p:nvGrpSpPr>
        <p:grpSpPr>
          <a:xfrm>
            <a:off x="6809800" y="2443585"/>
            <a:ext cx="1350600" cy="1350600"/>
            <a:chOff x="6162000" y="2812748"/>
            <a:chExt cx="1350600" cy="1350600"/>
          </a:xfrm>
        </p:grpSpPr>
        <p:pic>
          <p:nvPicPr>
            <p:cNvPr id="876" name="Shape 8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877" name="Shape 8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8" name="Shape 878"/>
          <p:cNvSpPr/>
          <p:nvPr/>
        </p:nvSpPr>
        <p:spPr>
          <a:xfrm>
            <a:off x="6501850" y="3759213"/>
            <a:ext cx="1966500" cy="65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訓練集</a:t>
            </a:r>
          </a:p>
        </p:txBody>
      </p:sp>
      <p:grpSp>
        <p:nvGrpSpPr>
          <p:cNvPr id="879" name="Shape 879"/>
          <p:cNvGrpSpPr/>
          <p:nvPr/>
        </p:nvGrpSpPr>
        <p:grpSpPr>
          <a:xfrm>
            <a:off x="6809800" y="4498398"/>
            <a:ext cx="1350600" cy="1350600"/>
            <a:chOff x="6162000" y="2812748"/>
            <a:chExt cx="1350600" cy="1350600"/>
          </a:xfrm>
        </p:grpSpPr>
        <p:pic>
          <p:nvPicPr>
            <p:cNvPr id="880" name="Shape 8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881" name="Shape 8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2" name="Shape 882"/>
          <p:cNvSpPr/>
          <p:nvPr/>
        </p:nvSpPr>
        <p:spPr>
          <a:xfrm>
            <a:off x="6501850" y="5814025"/>
            <a:ext cx="1966500" cy="65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測試集</a:t>
            </a:r>
          </a:p>
        </p:txBody>
      </p:sp>
      <p:sp>
        <p:nvSpPr>
          <p:cNvPr id="883" name="Shape 883"/>
          <p:cNvSpPr/>
          <p:nvPr/>
        </p:nvSpPr>
        <p:spPr>
          <a:xfrm rot="8999825">
            <a:off x="5699550" y="3213085"/>
            <a:ext cx="1049307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/>
        </p:nvSpPr>
        <p:spPr>
          <a:xfrm flipH="1" rot="1800175">
            <a:off x="5699550" y="4541660"/>
            <a:ext cx="1049307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91" name="Shape 8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文本的準備</a:t>
            </a:r>
            <a:r>
              <a:rPr lang="zh-TW">
                <a:solidFill>
                  <a:schemeClr val="dk1"/>
                </a:solidFill>
              </a:rPr>
              <a:t> (1/3)</a:t>
            </a:r>
          </a:p>
        </p:txBody>
      </p:sp>
      <p:sp>
        <p:nvSpPr>
          <p:cNvPr id="892" name="Shape 89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3" name="Shape 893"/>
          <p:cNvPicPr preferRelativeResize="0"/>
          <p:nvPr/>
        </p:nvPicPr>
        <p:blipFill rotWithShape="1">
          <a:blip r:embed="rId3">
            <a:alphaModFix/>
          </a:blip>
          <a:srcRect b="0" l="0" r="31384" t="0"/>
          <a:stretch/>
        </p:blipFill>
        <p:spPr>
          <a:xfrm>
            <a:off x="1043175" y="1226325"/>
            <a:ext cx="7057651" cy="535735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0" name="Shape 9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文本的準備 (2/3)</a:t>
            </a:r>
          </a:p>
        </p:txBody>
      </p:sp>
      <p:sp>
        <p:nvSpPr>
          <p:cNvPr id="901" name="Shape 9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2" name="Shape 902"/>
          <p:cNvPicPr preferRelativeResize="0"/>
          <p:nvPr/>
        </p:nvPicPr>
        <p:blipFill rotWithShape="1">
          <a:blip r:embed="rId3">
            <a:alphaModFix/>
          </a:blip>
          <a:srcRect b="0" l="0" r="31384" t="0"/>
          <a:stretch/>
        </p:blipFill>
        <p:spPr>
          <a:xfrm>
            <a:off x="1043175" y="1226325"/>
            <a:ext cx="7057651" cy="535735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03" name="Shape 903"/>
          <p:cNvSpPr/>
          <p:nvPr/>
        </p:nvSpPr>
        <p:spPr>
          <a:xfrm>
            <a:off x="1527325" y="2732125"/>
            <a:ext cx="5585400" cy="3426900"/>
          </a:xfrm>
          <a:prstGeom prst="roundRect">
            <a:avLst>
              <a:gd fmla="val 79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04" name="Shape 904"/>
          <p:cNvSpPr/>
          <p:nvPr/>
        </p:nvSpPr>
        <p:spPr>
          <a:xfrm>
            <a:off x="1009525" y="1228050"/>
            <a:ext cx="2721900" cy="1114200"/>
          </a:xfrm>
          <a:prstGeom prst="wedgeRoundRectCallout">
            <a:avLst>
              <a:gd fmla="val -16890" name="adj1"/>
              <a:gd fmla="val 8172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document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文本</a:t>
            </a:r>
          </a:p>
        </p:txBody>
      </p:sp>
      <p:sp>
        <p:nvSpPr>
          <p:cNvPr id="905" name="Shape 905"/>
          <p:cNvSpPr/>
          <p:nvPr/>
        </p:nvSpPr>
        <p:spPr>
          <a:xfrm>
            <a:off x="7152675" y="2709475"/>
            <a:ext cx="893700" cy="3426900"/>
          </a:xfrm>
          <a:prstGeom prst="roundRect">
            <a:avLst>
              <a:gd fmla="val 1059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06" name="Shape 906"/>
          <p:cNvSpPr/>
          <p:nvPr/>
        </p:nvSpPr>
        <p:spPr>
          <a:xfrm>
            <a:off x="6509375" y="1205400"/>
            <a:ext cx="1798800" cy="1114200"/>
          </a:xfrm>
          <a:prstGeom prst="wedgeRoundRectCallout">
            <a:avLst>
              <a:gd fmla="val 3308" name="adj1"/>
              <a:gd fmla="val 7518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class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</a:rPr>
              <a:t>分類目標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13" name="Shape 9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文本的準備 (3/3)</a:t>
            </a:r>
          </a:p>
        </p:txBody>
      </p:sp>
      <p:sp>
        <p:nvSpPr>
          <p:cNvPr id="914" name="Shape 91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5" name="Shape 915"/>
          <p:cNvPicPr preferRelativeResize="0"/>
          <p:nvPr/>
        </p:nvPicPr>
        <p:blipFill rotWithShape="1">
          <a:blip r:embed="rId3">
            <a:alphaModFix/>
          </a:blip>
          <a:srcRect b="0" l="0" r="31384" t="0"/>
          <a:stretch/>
        </p:blipFill>
        <p:spPr>
          <a:xfrm>
            <a:off x="1043175" y="1226325"/>
            <a:ext cx="7057651" cy="535735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16" name="Shape 916"/>
          <p:cNvSpPr/>
          <p:nvPr/>
        </p:nvSpPr>
        <p:spPr>
          <a:xfrm>
            <a:off x="1527325" y="3009725"/>
            <a:ext cx="6573600" cy="2273100"/>
          </a:xfrm>
          <a:prstGeom prst="roundRect">
            <a:avLst>
              <a:gd fmla="val 79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17" name="Shape 917"/>
          <p:cNvSpPr/>
          <p:nvPr/>
        </p:nvSpPr>
        <p:spPr>
          <a:xfrm>
            <a:off x="4235825" y="2494150"/>
            <a:ext cx="2045100" cy="1114200"/>
          </a:xfrm>
          <a:prstGeom prst="wedgeRoundRectCallout">
            <a:avLst>
              <a:gd fmla="val 71124" name="adj1"/>
              <a:gd fmla="val 291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class已知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訓練集</a:t>
            </a:r>
          </a:p>
        </p:txBody>
      </p:sp>
      <p:sp>
        <p:nvSpPr>
          <p:cNvPr id="918" name="Shape 918"/>
          <p:cNvSpPr/>
          <p:nvPr/>
        </p:nvSpPr>
        <p:spPr>
          <a:xfrm>
            <a:off x="1527325" y="5282825"/>
            <a:ext cx="6573600" cy="763800"/>
          </a:xfrm>
          <a:prstGeom prst="roundRect">
            <a:avLst>
              <a:gd fmla="val 79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19" name="Shape 919"/>
          <p:cNvSpPr/>
          <p:nvPr/>
        </p:nvSpPr>
        <p:spPr>
          <a:xfrm>
            <a:off x="4235825" y="5439000"/>
            <a:ext cx="2045100" cy="1114200"/>
          </a:xfrm>
          <a:prstGeom prst="wedgeRoundRectCallout">
            <a:avLst>
              <a:gd fmla="val 77572" name="adj1"/>
              <a:gd fmla="val -2207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class未知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測試</a:t>
            </a:r>
            <a:r>
              <a:rPr b="1" lang="zh-TW" sz="3200">
                <a:solidFill>
                  <a:srgbClr val="FFFFFF"/>
                </a:solidFill>
              </a:rPr>
              <a:t>集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26" name="Shape 9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相關工具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1976650" y="3291675"/>
            <a:ext cx="57006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2400"/>
              <a:t>Weka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試算表轉ARFF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ARFF轉CSV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Weka語系設定：顯示中文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35" name="Shape 93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Weka的編碼設定：正常顯示中文</a:t>
            </a:r>
          </a:p>
        </p:txBody>
      </p:sp>
      <p:pic>
        <p:nvPicPr>
          <p:cNvPr id="937" name="Shape 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045" y="2333395"/>
            <a:ext cx="3936001" cy="3627299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38" name="Shape 938"/>
          <p:cNvSpPr txBox="1"/>
          <p:nvPr/>
        </p:nvSpPr>
        <p:spPr>
          <a:xfrm>
            <a:off x="508425" y="2167025"/>
            <a:ext cx="37059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2400"/>
              <a:t>Weka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Weka語系設定：顯示中文</a:t>
            </a:r>
          </a:p>
        </p:txBody>
      </p:sp>
      <p:sp>
        <p:nvSpPr>
          <p:cNvPr id="939" name="Shape 939"/>
          <p:cNvSpPr/>
          <p:nvPr/>
        </p:nvSpPr>
        <p:spPr>
          <a:xfrm flipH="1">
            <a:off x="3875750" y="345085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案例：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訓練集10筆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測試集5筆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rPr lang="zh-TW"/>
              <a:t>特徵：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document：文本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class：分類目標</a:t>
            </a:r>
            <a:br>
              <a:rPr lang="zh-TW"/>
            </a:br>
            <a:r>
              <a:rPr lang="zh-TW"/>
              <a:t>籃球 / 地球</a:t>
            </a:r>
          </a:p>
        </p:txBody>
      </p:sp>
      <p:sp>
        <p:nvSpPr>
          <p:cNvPr id="946" name="Shape 9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47" name="Shape 947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籃球還是地球？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文本資料集</a:t>
            </a:r>
          </a:p>
        </p:txBody>
      </p:sp>
      <p:sp>
        <p:nvSpPr>
          <p:cNvPr id="948" name="Shape 9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9" name="Shape 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50" y="228600"/>
            <a:ext cx="3374630" cy="60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56" name="Shape 95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實作學習單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632450" y="2906325"/>
            <a:ext cx="45111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2400"/>
              <a:t>W16 非結構化資料處理之文本分類</a:t>
            </a:r>
          </a:p>
          <a:p>
            <a:pPr indent="-381000" lvl="1" marL="9144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○"/>
            </a:pPr>
            <a:r>
              <a:rPr lang="zh-TW" sz="2400" u="sng">
                <a:solidFill>
                  <a:srgbClr val="0000FF"/>
                </a:solidFill>
              </a:rPr>
              <a:t>W16-a. </a:t>
            </a:r>
            <a:r>
              <a:rPr lang="zh-TW" sz="2400" u="sng">
                <a:solidFill>
                  <a:srgbClr val="0000FF"/>
                </a:solidFill>
              </a:rPr>
              <a:t>文本語義分析</a:t>
            </a:r>
          </a:p>
        </p:txBody>
      </p:sp>
      <p:sp>
        <p:nvSpPr>
          <p:cNvPr id="959" name="Shape 959"/>
          <p:cNvSpPr/>
          <p:nvPr/>
        </p:nvSpPr>
        <p:spPr>
          <a:xfrm>
            <a:off x="5466625" y="3321675"/>
            <a:ext cx="28944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文本語義分析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960" name="Shape 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8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17" name="Shape 417"/>
          <p:cNvSpPr txBox="1"/>
          <p:nvPr>
            <p:ph type="title"/>
          </p:nvPr>
        </p:nvSpPr>
        <p:spPr>
          <a:xfrm>
            <a:off x="476250" y="3218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600"/>
              <a:t>本週要</a:t>
            </a:r>
            <a:r>
              <a:rPr b="0" lang="zh-TW" sz="3600"/>
              <a:t>解決的是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b="0" lang="zh-TW" sz="3600"/>
              <a:t>圖書館員的一大問題</a:t>
            </a:r>
          </a:p>
        </p:txBody>
      </p:sp>
      <p:sp>
        <p:nvSpPr>
          <p:cNvPr id="418" name="Shape 41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 b="32795" l="0" r="15590" t="0"/>
          <a:stretch/>
        </p:blipFill>
        <p:spPr>
          <a:xfrm>
            <a:off x="1946575" y="1615825"/>
            <a:ext cx="4554601" cy="36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>
            <p:ph type="title"/>
          </p:nvPr>
        </p:nvSpPr>
        <p:spPr>
          <a:xfrm>
            <a:off x="476250" y="524217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4800"/>
              <a:t>分類編目⇨文本分類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>
            <p:ph idx="1" type="body"/>
          </p:nvPr>
        </p:nvSpPr>
        <p:spPr>
          <a:xfrm>
            <a:off x="3825000" y="1783075"/>
            <a:ext cx="48429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下載CSV檔案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準備資料集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Weka開啟訓練集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使用文字向量化篩選器StringToWordVector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觀察文字向量化結果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zh-TW"/>
              <a:t>特徵數量</a:t>
            </a:r>
          </a:p>
          <a:p>
            <a:pPr indent="-228600" lvl="1" marL="914400">
              <a:spcBef>
                <a:spcPts val="0"/>
              </a:spcBef>
              <a:buAutoNum type="alphaLcPeriod"/>
            </a:pPr>
            <a:r>
              <a:rPr lang="zh-TW"/>
              <a:t>檢視案例資料</a:t>
            </a:r>
          </a:p>
        </p:txBody>
      </p:sp>
      <p:sp>
        <p:nvSpPr>
          <p:cNvPr id="967" name="Shape 9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68" name="Shape 96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W16-a. </a:t>
            </a:r>
            <a:r>
              <a:rPr lang="zh-TW"/>
              <a:t>文本語義分析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75" name="Shape 97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6" name="Shape 976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1. 下載CSV檔案</a:t>
            </a:r>
          </a:p>
        </p:txBody>
      </p:sp>
      <p:sp>
        <p:nvSpPr>
          <p:cNvPr id="977" name="Shape 977"/>
          <p:cNvSpPr/>
          <p:nvPr/>
        </p:nvSpPr>
        <p:spPr>
          <a:xfrm>
            <a:off x="614750" y="3321675"/>
            <a:ext cx="22482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zh-TW" sz="3200">
                <a:solidFill>
                  <a:srgbClr val="000000"/>
                </a:solidFill>
              </a:rPr>
              <a:t>實作：</a:t>
            </a: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zh-TW" sz="2400"/>
              <a:t>文本語義分析</a:t>
            </a: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SzPct val="34375"/>
              <a:buFont typeface="Arial"/>
              <a:buNone/>
            </a:pPr>
            <a:r>
              <a:rPr lang="zh-TW" sz="3200">
                <a:solidFill>
                  <a:srgbClr val="000000"/>
                </a:solidFill>
              </a:rPr>
              <a:t>.docx</a:t>
            </a:r>
          </a:p>
        </p:txBody>
      </p:sp>
      <p:pic>
        <p:nvPicPr>
          <p:cNvPr descr="[slide] google doc document homepage webpage slide"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313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/>
          <p:nvPr/>
        </p:nvSpPr>
        <p:spPr>
          <a:xfrm>
            <a:off x="6208825" y="3321675"/>
            <a:ext cx="22482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籃球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還是地球？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data.csv</a:t>
            </a:r>
          </a:p>
        </p:txBody>
      </p:sp>
      <p:pic>
        <p:nvPicPr>
          <p:cNvPr descr="google spreadsheet.png" id="980" name="Shape 9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050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Shape 981"/>
          <p:cNvSpPr/>
          <p:nvPr/>
        </p:nvSpPr>
        <p:spPr>
          <a:xfrm flipH="1">
            <a:off x="2684552" y="4150000"/>
            <a:ext cx="873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3557552" y="3321675"/>
            <a:ext cx="20508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籃球還是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地球？</a:t>
            </a:r>
          </a:p>
        </p:txBody>
      </p:sp>
      <p:pic>
        <p:nvPicPr>
          <p:cNvPr descr="google spreadsheet.png" id="983" name="Shape 9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075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Shape 984"/>
          <p:cNvSpPr/>
          <p:nvPr/>
        </p:nvSpPr>
        <p:spPr>
          <a:xfrm flipH="1">
            <a:off x="5482377" y="4150000"/>
            <a:ext cx="724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985" name="Shape 9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475" y="169425"/>
            <a:ext cx="773750" cy="9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Shape 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6986"/>
            <a:ext cx="9144000" cy="4413128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993" name="Shape 9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4" name="Shape 994"/>
          <p:cNvSpPr txBox="1"/>
          <p:nvPr/>
        </p:nvSpPr>
        <p:spPr>
          <a:xfrm>
            <a:off x="476250" y="169425"/>
            <a:ext cx="50622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準備資料集</a:t>
            </a:r>
          </a:p>
        </p:txBody>
      </p:sp>
      <p:pic>
        <p:nvPicPr>
          <p:cNvPr descr="[Slide] web page 網頁 Slide" id="995" name="Shape 9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Shape 996"/>
          <p:cNvSpPr/>
          <p:nvPr/>
        </p:nvSpPr>
        <p:spPr>
          <a:xfrm>
            <a:off x="5456900" y="1007588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訓練集</a:t>
            </a:r>
          </a:p>
        </p:txBody>
      </p:sp>
      <p:grpSp>
        <p:nvGrpSpPr>
          <p:cNvPr id="997" name="Shape 997"/>
          <p:cNvGrpSpPr/>
          <p:nvPr/>
        </p:nvGrpSpPr>
        <p:grpSpPr>
          <a:xfrm>
            <a:off x="5832887" y="169413"/>
            <a:ext cx="954469" cy="954469"/>
            <a:chOff x="6162000" y="2812748"/>
            <a:chExt cx="1350600" cy="1350600"/>
          </a:xfrm>
        </p:grpSpPr>
        <p:pic>
          <p:nvPicPr>
            <p:cNvPr id="998" name="Shape 9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999" name="Shape 9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0" name="Shape 1000"/>
          <p:cNvSpPr/>
          <p:nvPr/>
        </p:nvSpPr>
        <p:spPr>
          <a:xfrm>
            <a:off x="7241700" y="1007588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測試集</a:t>
            </a:r>
          </a:p>
        </p:txBody>
      </p:sp>
      <p:grpSp>
        <p:nvGrpSpPr>
          <p:cNvPr id="1001" name="Shape 1001"/>
          <p:cNvGrpSpPr/>
          <p:nvPr/>
        </p:nvGrpSpPr>
        <p:grpSpPr>
          <a:xfrm>
            <a:off x="7617674" y="169413"/>
            <a:ext cx="954469" cy="954469"/>
            <a:chOff x="6162000" y="2812748"/>
            <a:chExt cx="1350600" cy="1350600"/>
          </a:xfrm>
        </p:grpSpPr>
        <p:pic>
          <p:nvPicPr>
            <p:cNvPr id="1002" name="Shape 100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1003" name="Shape 100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4" name="Shape 1004"/>
          <p:cNvSpPr/>
          <p:nvPr/>
        </p:nvSpPr>
        <p:spPr>
          <a:xfrm>
            <a:off x="788600" y="1572950"/>
            <a:ext cx="22755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試算表轉ARFF</a:t>
            </a:r>
          </a:p>
        </p:txBody>
      </p:sp>
      <p:pic>
        <p:nvPicPr>
          <p:cNvPr descr="[Slide] web page 網頁 Slide" id="1005" name="Shape 10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9400" y="1437797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Shape 1006"/>
          <p:cNvSpPr/>
          <p:nvPr/>
        </p:nvSpPr>
        <p:spPr>
          <a:xfrm>
            <a:off x="401425" y="4081125"/>
            <a:ext cx="2820900" cy="763500"/>
          </a:xfrm>
          <a:prstGeom prst="wedgeRoundRectCallout">
            <a:avLst>
              <a:gd fmla="val -31470" name="adj1"/>
              <a:gd fmla="val 1225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1. 上傳CSV</a:t>
            </a:r>
          </a:p>
        </p:txBody>
      </p:sp>
      <p:sp>
        <p:nvSpPr>
          <p:cNvPr id="1007" name="Shape 1007"/>
          <p:cNvSpPr/>
          <p:nvPr/>
        </p:nvSpPr>
        <p:spPr>
          <a:xfrm>
            <a:off x="3795075" y="2123675"/>
            <a:ext cx="2275500" cy="838200"/>
          </a:xfrm>
          <a:prstGeom prst="wedgeRoundRectCallout">
            <a:avLst>
              <a:gd fmla="val 18101" name="adj1"/>
              <a:gd fmla="val 1070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下載訓練集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train_set...</a:t>
            </a:r>
          </a:p>
        </p:txBody>
      </p:sp>
      <p:sp>
        <p:nvSpPr>
          <p:cNvPr id="1008" name="Shape 1008"/>
          <p:cNvSpPr/>
          <p:nvPr/>
        </p:nvSpPr>
        <p:spPr>
          <a:xfrm>
            <a:off x="6392250" y="2123675"/>
            <a:ext cx="2275500" cy="838200"/>
          </a:xfrm>
          <a:prstGeom prst="wedgeRoundRectCallout">
            <a:avLst>
              <a:gd fmla="val 18101" name="adj1"/>
              <a:gd fmla="val 1070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下載測試集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test_set...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/>
        </p:nvSpPr>
        <p:spPr>
          <a:xfrm>
            <a:off x="366650" y="2070950"/>
            <a:ext cx="8301000" cy="4152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@data</a:t>
            </a:r>
          </a:p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'奧運會 籃球比賽 和 世界 籃球 錦標賽 的 比賽場地 長度 是 28 公尺 寬 15 公尺',籃球</a:t>
            </a:r>
          </a:p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'罰球區 是 限制 區 加上 以 罰球線 中點 為 圓心 以 80 公尺 為 半徑 向 限制 區外 所 葷 的 半圓 區域',籃球</a:t>
            </a:r>
          </a:p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'籃球運動 於 1891 年 起源於 美國',籃球</a:t>
            </a:r>
          </a:p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'籃球 是 一種 由 兩隊 參與 的 球類運動 ， 每隊 派出 5 個 球員 ， 目的 是 將 球 射入 對方 球 籃 得分',籃球</a:t>
            </a:r>
          </a:p>
        </p:txBody>
      </p:sp>
      <p:sp>
        <p:nvSpPr>
          <p:cNvPr id="1015" name="Shape 10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16" name="Shape 10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試算表轉ARFF中的斷詞處理</a:t>
            </a:r>
          </a:p>
        </p:txBody>
      </p:sp>
      <p:sp>
        <p:nvSpPr>
          <p:cNvPr id="1017" name="Shape 101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/>
          <p:nvPr/>
        </p:nvSpPr>
        <p:spPr>
          <a:xfrm>
            <a:off x="2630200" y="1855600"/>
            <a:ext cx="5049900" cy="763500"/>
          </a:xfrm>
          <a:prstGeom prst="wedgeRoundRectCallout">
            <a:avLst>
              <a:gd fmla="val -20890" name="adj1"/>
              <a:gd fmla="val 8042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斷詞結果：詞之間已經出現空格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Shape 1025"/>
          <p:cNvPicPr preferRelativeResize="0"/>
          <p:nvPr/>
        </p:nvPicPr>
        <p:blipFill rotWithShape="1">
          <a:blip r:embed="rId3">
            <a:alphaModFix/>
          </a:blip>
          <a:srcRect b="0" l="0" r="31963" t="0"/>
          <a:stretch/>
        </p:blipFill>
        <p:spPr>
          <a:xfrm>
            <a:off x="4789000" y="1783075"/>
            <a:ext cx="43550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27" name="Shape 10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Weka</a:t>
            </a:r>
            <a:r>
              <a:rPr lang="zh-TW"/>
              <a:t>開啟訓練集</a:t>
            </a:r>
          </a:p>
        </p:txBody>
      </p:sp>
      <p:sp>
        <p:nvSpPr>
          <p:cNvPr id="1028" name="Shape 102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9" name="Shape 1029"/>
          <p:cNvSpPr txBox="1"/>
          <p:nvPr/>
        </p:nvSpPr>
        <p:spPr>
          <a:xfrm>
            <a:off x="476250" y="1783075"/>
            <a:ext cx="4144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開啟Weka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開啟Explorer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點選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「Open file...」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選擇「訓練集」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(train_set...)</a:t>
            </a:r>
          </a:p>
        </p:txBody>
      </p:sp>
      <p:sp>
        <p:nvSpPr>
          <p:cNvPr id="1030" name="Shape 1030"/>
          <p:cNvSpPr/>
          <p:nvPr/>
        </p:nvSpPr>
        <p:spPr>
          <a:xfrm>
            <a:off x="4118400" y="2115955"/>
            <a:ext cx="602400" cy="594600"/>
          </a:xfrm>
          <a:prstGeom prst="wedgeEllipseCallout">
            <a:avLst>
              <a:gd fmla="val 82761" name="adj1"/>
              <a:gd fmla="val 117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descr="weka logo.png" id="1031" name="Shape 10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Shape 1037"/>
          <p:cNvPicPr preferRelativeResize="0"/>
          <p:nvPr/>
        </p:nvPicPr>
        <p:blipFill rotWithShape="1">
          <a:blip r:embed="rId3">
            <a:alphaModFix/>
          </a:blip>
          <a:srcRect b="0" l="0" r="48320" t="0"/>
          <a:stretch/>
        </p:blipFill>
        <p:spPr>
          <a:xfrm>
            <a:off x="4418350" y="0"/>
            <a:ext cx="472565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Shape 10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39" name="Shape 1039"/>
          <p:cNvSpPr txBox="1"/>
          <p:nvPr>
            <p:ph type="title"/>
          </p:nvPr>
        </p:nvSpPr>
        <p:spPr>
          <a:xfrm>
            <a:off x="476250" y="169425"/>
            <a:ext cx="39420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開啟檔案：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確認載入</a:t>
            </a:r>
          </a:p>
        </p:txBody>
      </p:sp>
      <p:sp>
        <p:nvSpPr>
          <p:cNvPr id="1040" name="Shape 10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/>
          <p:nvPr/>
        </p:nvSpPr>
        <p:spPr>
          <a:xfrm>
            <a:off x="4605325" y="3950525"/>
            <a:ext cx="1826100" cy="54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42" name="Shape 1042"/>
          <p:cNvSpPr/>
          <p:nvPr/>
        </p:nvSpPr>
        <p:spPr>
          <a:xfrm>
            <a:off x="4507600" y="2471850"/>
            <a:ext cx="1323000" cy="33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43" name="Shape 1043"/>
          <p:cNvSpPr/>
          <p:nvPr/>
        </p:nvSpPr>
        <p:spPr>
          <a:xfrm>
            <a:off x="2047650" y="2406125"/>
            <a:ext cx="2078700" cy="631500"/>
          </a:xfrm>
          <a:prstGeom prst="wedgeRoundRectCallout">
            <a:avLst>
              <a:gd fmla="val 60759" name="adj1"/>
              <a:gd fmla="val -585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10</a:t>
            </a:r>
            <a:r>
              <a:rPr b="1" lang="zh-TW" sz="3200">
                <a:solidFill>
                  <a:srgbClr val="FFFFFF"/>
                </a:solidFill>
              </a:rPr>
              <a:t>份</a:t>
            </a:r>
            <a:r>
              <a:rPr b="1" lang="zh-TW" sz="3200">
                <a:solidFill>
                  <a:srgbClr val="FFFFFF"/>
                </a:solidFill>
              </a:rPr>
              <a:t>案例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67375" y="3741650"/>
            <a:ext cx="3084300" cy="1056900"/>
          </a:xfrm>
          <a:prstGeom prst="wedgeRoundRectCallout">
            <a:avLst>
              <a:gd fmla="val 71218" name="adj1"/>
              <a:gd fmla="val -81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文本 document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分類目標 class</a:t>
            </a:r>
          </a:p>
        </p:txBody>
      </p:sp>
      <p:pic>
        <p:nvPicPr>
          <p:cNvPr descr="weka logo.png" id="1045" name="Shape 10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Shape 1046"/>
          <p:cNvSpPr/>
          <p:nvPr/>
        </p:nvSpPr>
        <p:spPr>
          <a:xfrm>
            <a:off x="7593075" y="2259475"/>
            <a:ext cx="1323000" cy="33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47" name="Shape 1047"/>
          <p:cNvSpPr/>
          <p:nvPr/>
        </p:nvSpPr>
        <p:spPr>
          <a:xfrm>
            <a:off x="6219900" y="1319325"/>
            <a:ext cx="2078700" cy="631500"/>
          </a:xfrm>
          <a:prstGeom prst="wedgeRoundRectCallout">
            <a:avLst>
              <a:gd fmla="val 28773" name="adj1"/>
              <a:gd fmla="val 892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2個特徵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Shape 1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088" y="1333375"/>
            <a:ext cx="3667125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Shape 1054"/>
          <p:cNvSpPr txBox="1"/>
          <p:nvPr>
            <p:ph idx="1" type="body"/>
          </p:nvPr>
        </p:nvSpPr>
        <p:spPr>
          <a:xfrm>
            <a:off x="476250" y="1783075"/>
            <a:ext cx="49452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Filter</a:t>
            </a:r>
            <a:r>
              <a:rPr lang="zh-TW"/>
              <a:t>按下「Choose」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選擇文字向量化篩選器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zh-TW"/>
              <a:t>weka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↳ </a:t>
            </a:r>
            <a:r>
              <a:rPr lang="zh-TW"/>
              <a:t>filters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zh-TW"/>
              <a:t>  </a:t>
            </a:r>
            <a:r>
              <a:rPr lang="zh-TW">
                <a:solidFill>
                  <a:schemeClr val="dk1"/>
                </a:solidFill>
              </a:rPr>
              <a:t>↳ </a:t>
            </a:r>
            <a:r>
              <a:rPr lang="zh-TW"/>
              <a:t>unsupervised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↳ </a:t>
            </a:r>
            <a:r>
              <a:rPr lang="zh-TW"/>
              <a:t>attribute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zh-TW"/>
              <a:t>  </a:t>
            </a:r>
            <a:r>
              <a:rPr lang="zh-TW">
                <a:solidFill>
                  <a:schemeClr val="dk1"/>
                </a:solidFill>
              </a:rPr>
              <a:t>↳</a:t>
            </a:r>
            <a:r>
              <a:rPr lang="zh-TW"/>
              <a:t> StringToWordVector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按下「Apply」按鈕</a:t>
            </a:r>
          </a:p>
        </p:txBody>
      </p:sp>
      <p:sp>
        <p:nvSpPr>
          <p:cNvPr id="1055" name="Shape 10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434343"/>
                </a:solidFill>
              </a:rPr>
              <a:t>‹#›</a:t>
            </a:fld>
          </a:p>
        </p:txBody>
      </p:sp>
      <p:sp>
        <p:nvSpPr>
          <p:cNvPr id="1056" name="Shape 10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4. </a:t>
            </a:r>
            <a:r>
              <a:rPr lang="zh-TW"/>
              <a:t>使用文字向量化篩選器</a:t>
            </a:r>
            <a:r>
              <a:rPr b="0" lang="zh-TW" sz="3200"/>
              <a:t>StringToWordVector</a:t>
            </a:r>
          </a:p>
        </p:txBody>
      </p:sp>
      <p:sp>
        <p:nvSpPr>
          <p:cNvPr id="1057" name="Shape 105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058" name="Shape 10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Shape 1059"/>
          <p:cNvSpPr/>
          <p:nvPr/>
        </p:nvSpPr>
        <p:spPr>
          <a:xfrm>
            <a:off x="4549700" y="2990405"/>
            <a:ext cx="602400" cy="594600"/>
          </a:xfrm>
          <a:prstGeom prst="wedgeEllipseCallout">
            <a:avLst>
              <a:gd fmla="val 92638" name="adj1"/>
              <a:gd fmla="val -382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060" name="Shape 1060"/>
          <p:cNvSpPr/>
          <p:nvPr/>
        </p:nvSpPr>
        <p:spPr>
          <a:xfrm>
            <a:off x="7822550" y="2128455"/>
            <a:ext cx="602400" cy="594600"/>
          </a:xfrm>
          <a:prstGeom prst="wedgeEllipseCallout">
            <a:avLst>
              <a:gd fmla="val 34574" name="adj1"/>
              <a:gd fmla="val 7313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67" name="Shape 10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選擇按鈕「</a:t>
            </a:r>
            <a:r>
              <a:rPr lang="zh-TW"/>
              <a:t>Choose」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的</a:t>
            </a:r>
            <a:r>
              <a:rPr lang="zh-TW"/>
              <a:t>表示法</a:t>
            </a:r>
          </a:p>
        </p:txBody>
      </p:sp>
      <p:sp>
        <p:nvSpPr>
          <p:cNvPr id="1068" name="Shape 1068"/>
          <p:cNvSpPr txBox="1"/>
          <p:nvPr>
            <p:ph idx="3" type="subTitle"/>
          </p:nvPr>
        </p:nvSpPr>
        <p:spPr>
          <a:xfrm>
            <a:off x="411775" y="2062300"/>
            <a:ext cx="1687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選單</a:t>
            </a:r>
          </a:p>
        </p:txBody>
      </p:sp>
      <p:pic>
        <p:nvPicPr>
          <p:cNvPr descr="weka logo.png" id="1069" name="Shape 10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Shape 107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1" name="Shape 1071"/>
          <p:cNvSpPr txBox="1"/>
          <p:nvPr/>
        </p:nvSpPr>
        <p:spPr>
          <a:xfrm>
            <a:off x="1978650" y="2062300"/>
            <a:ext cx="6689100" cy="2868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weka</a:t>
            </a:r>
          </a:p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↳ filters</a:t>
            </a:r>
          </a:p>
          <a:p>
            <a:pPr lv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↳ unsupervised</a:t>
            </a:r>
          </a:p>
          <a:p>
            <a:pPr indent="0" lvl="0" marL="4572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↳ attribute</a:t>
            </a:r>
          </a:p>
          <a:p>
            <a:pPr indent="0" lvl="0" marL="45720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↳ StringToWordVector</a:t>
            </a:r>
          </a:p>
        </p:txBody>
      </p:sp>
      <p:pic>
        <p:nvPicPr>
          <p:cNvPr id="1072" name="Shape 10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200" y="2478552"/>
            <a:ext cx="2169709" cy="20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Shape 1073"/>
          <p:cNvSpPr txBox="1"/>
          <p:nvPr>
            <p:ph idx="3" type="subTitle"/>
          </p:nvPr>
        </p:nvSpPr>
        <p:spPr>
          <a:xfrm>
            <a:off x="411775" y="5090425"/>
            <a:ext cx="1687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簡稱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1978650" y="5221850"/>
            <a:ext cx="6689100" cy="1000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weka.filters.unsupervised.attribute.</a:t>
            </a:r>
          </a:p>
          <a:p>
            <a:pPr indent="0" lvl="0" marL="0" rtl="0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StringToWordVector</a:t>
            </a:r>
          </a:p>
        </p:txBody>
      </p:sp>
      <p:sp>
        <p:nvSpPr>
          <p:cNvPr id="1075" name="Shape 1075"/>
          <p:cNvSpPr/>
          <p:nvPr/>
        </p:nvSpPr>
        <p:spPr>
          <a:xfrm flipH="1" rot="5400000">
            <a:off x="-14075" y="3650450"/>
            <a:ext cx="253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82" name="Shape 10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5. </a:t>
            </a:r>
            <a:r>
              <a:rPr lang="zh-TW"/>
              <a:t>觀察文字向量化結果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特徵數量</a:t>
            </a:r>
          </a:p>
        </p:txBody>
      </p:sp>
      <p:sp>
        <p:nvSpPr>
          <p:cNvPr id="1083" name="Shape 108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084" name="Shape 10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75" y="1471975"/>
            <a:ext cx="725805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/>
          <p:nvPr/>
        </p:nvSpPr>
        <p:spPr>
          <a:xfrm>
            <a:off x="3279650" y="3312550"/>
            <a:ext cx="1323000" cy="33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87" name="Shape 1087"/>
          <p:cNvSpPr/>
          <p:nvPr/>
        </p:nvSpPr>
        <p:spPr>
          <a:xfrm>
            <a:off x="2098625" y="2372400"/>
            <a:ext cx="2518800" cy="631500"/>
          </a:xfrm>
          <a:prstGeom prst="wedgeRoundRectCallout">
            <a:avLst>
              <a:gd fmla="val 28773" name="adj1"/>
              <a:gd fmla="val 892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113</a:t>
            </a:r>
            <a:r>
              <a:rPr b="1" lang="zh-TW" sz="3200">
                <a:solidFill>
                  <a:srgbClr val="FFFFFF"/>
                </a:solidFill>
              </a:rPr>
              <a:t>個特徵</a:t>
            </a:r>
          </a:p>
        </p:txBody>
      </p:sp>
      <p:sp>
        <p:nvSpPr>
          <p:cNvPr id="1088" name="Shape 1088"/>
          <p:cNvSpPr/>
          <p:nvPr/>
        </p:nvSpPr>
        <p:spPr>
          <a:xfrm>
            <a:off x="1424075" y="4998950"/>
            <a:ext cx="912000" cy="55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89" name="Shape 1089"/>
          <p:cNvSpPr/>
          <p:nvPr/>
        </p:nvSpPr>
        <p:spPr>
          <a:xfrm>
            <a:off x="2940550" y="5057400"/>
            <a:ext cx="1919400" cy="1150500"/>
          </a:xfrm>
          <a:prstGeom prst="wedgeRoundRectCallout">
            <a:avLst>
              <a:gd fmla="val -75662" name="adj1"/>
              <a:gd fmla="val -2413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出現了文字向量的特徵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96" name="Shape 10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5. 觀察文字向量化結果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>
                <a:solidFill>
                  <a:schemeClr val="dk1"/>
                </a:solidFill>
              </a:rPr>
              <a:t>檢視案例資料</a:t>
            </a:r>
          </a:p>
        </p:txBody>
      </p:sp>
      <p:sp>
        <p:nvSpPr>
          <p:cNvPr id="1097" name="Shape 10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098" name="Shape 1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Shape 1099"/>
          <p:cNvPicPr preferRelativeResize="0"/>
          <p:nvPr/>
        </p:nvPicPr>
        <p:blipFill rotWithShape="1">
          <a:blip r:embed="rId4">
            <a:alphaModFix/>
          </a:blip>
          <a:srcRect b="70218" l="0" r="0" t="0"/>
          <a:stretch/>
        </p:blipFill>
        <p:spPr>
          <a:xfrm>
            <a:off x="942975" y="1471975"/>
            <a:ext cx="7258050" cy="15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Shape 1100"/>
          <p:cNvSpPr/>
          <p:nvPr/>
        </p:nvSpPr>
        <p:spPr>
          <a:xfrm>
            <a:off x="6008550" y="2044570"/>
            <a:ext cx="1157700" cy="47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101" name="Shape 1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113" y="3288563"/>
            <a:ext cx="658177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/>
          <p:nvPr/>
        </p:nvSpPr>
        <p:spPr>
          <a:xfrm flipH="1" rot="6299547">
            <a:off x="5963694" y="2689245"/>
            <a:ext cx="562446" cy="5246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27" name="Shape 42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http://handle.ncl.edu.tw/11296/ndltd/76361412152544203416</a:t>
            </a:r>
          </a:p>
        </p:txBody>
      </p:sp>
      <p:sp>
        <p:nvSpPr>
          <p:cNvPr id="428" name="Shape 4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600"/>
              <a:t>掌握本週的技術</a:t>
            </a:r>
          </a:p>
        </p:txBody>
      </p:sp>
      <p:sp>
        <p:nvSpPr>
          <p:cNvPr id="429" name="Shape 429"/>
          <p:cNvSpPr txBox="1"/>
          <p:nvPr>
            <p:ph type="title"/>
          </p:nvPr>
        </p:nvSpPr>
        <p:spPr>
          <a:xfrm>
            <a:off x="476250" y="4701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你就可以寫碩士論文了</a:t>
            </a:r>
          </a:p>
        </p:txBody>
      </p:sp>
      <p:sp>
        <p:nvSpPr>
          <p:cNvPr id="430" name="Shape 430"/>
          <p:cNvSpPr/>
          <p:nvPr/>
        </p:nvSpPr>
        <p:spPr>
          <a:xfrm>
            <a:off x="804125" y="1599850"/>
            <a:ext cx="7308000" cy="3251700"/>
          </a:xfrm>
          <a:prstGeom prst="roundRect">
            <a:avLst>
              <a:gd fmla="val 8150" name="adj"/>
            </a:avLst>
          </a:prstGeom>
          <a:solidFill>
            <a:srgbClr val="1F497D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1000"/>
              </a:spcBef>
              <a:buClr>
                <a:srgbClr val="FFFFFF"/>
              </a:buClr>
              <a:buSzPct val="100000"/>
              <a:buChar char="●"/>
            </a:pPr>
            <a:r>
              <a:rPr lang="zh-TW" sz="2400">
                <a:solidFill>
                  <a:srgbClr val="FFFFFF"/>
                </a:solidFill>
              </a:rPr>
              <a:t>論文名稱：</a:t>
            </a:r>
            <a:br>
              <a:rPr lang="zh-TW" sz="2800">
                <a:solidFill>
                  <a:srgbClr val="FFFFFF"/>
                </a:solidFill>
              </a:rPr>
            </a:br>
            <a:r>
              <a:rPr lang="zh-TW" sz="2800">
                <a:solidFill>
                  <a:srgbClr val="FFFFFF"/>
                </a:solidFill>
              </a:rPr>
              <a:t>基於</a:t>
            </a:r>
            <a:r>
              <a:rPr lang="zh-TW" sz="2800">
                <a:solidFill>
                  <a:srgbClr val="FFFF00"/>
                </a:solidFill>
              </a:rPr>
              <a:t>自動分類</a:t>
            </a:r>
            <a:r>
              <a:rPr lang="zh-TW" sz="2800">
                <a:solidFill>
                  <a:srgbClr val="FFFFFF"/>
                </a:solidFill>
              </a:rPr>
              <a:t>為基礎的圖書題名</a:t>
            </a:r>
            <a:br>
              <a:rPr lang="zh-TW" sz="2800">
                <a:solidFill>
                  <a:srgbClr val="FFFFFF"/>
                </a:solidFill>
              </a:rPr>
            </a:br>
            <a:r>
              <a:rPr lang="zh-TW" sz="2800">
                <a:solidFill>
                  <a:srgbClr val="FFFFFF"/>
                </a:solidFill>
              </a:rPr>
              <a:t>特徵擷取之研究</a:t>
            </a:r>
            <a:br>
              <a:rPr lang="zh-TW" sz="2800">
                <a:solidFill>
                  <a:srgbClr val="FFFFFF"/>
                </a:solidFill>
              </a:rPr>
            </a:br>
            <a:r>
              <a:rPr lang="zh-TW" sz="2800">
                <a:solidFill>
                  <a:srgbClr val="FFFFFF"/>
                </a:solidFill>
              </a:rPr>
              <a:t>──以輔助圖書分類系統為例 </a:t>
            </a:r>
          </a:p>
          <a:p>
            <a:pPr indent="-381000" lvl="0" marL="457200" rtl="0">
              <a:spcBef>
                <a:spcPts val="1000"/>
              </a:spcBef>
              <a:buClr>
                <a:srgbClr val="FFFFFF"/>
              </a:buClr>
              <a:buSzPct val="100000"/>
              <a:buChar char="●"/>
            </a:pPr>
            <a:r>
              <a:rPr lang="zh-TW" sz="2400">
                <a:solidFill>
                  <a:srgbClr val="FFFFFF"/>
                </a:solidFill>
              </a:rPr>
              <a:t>指導教授：</a:t>
            </a:r>
            <a:r>
              <a:rPr lang="zh-TW" sz="2800">
                <a:solidFill>
                  <a:srgbClr val="FFFF00"/>
                </a:solidFill>
              </a:rPr>
              <a:t>陳舜德</a:t>
            </a:r>
            <a:r>
              <a:rPr lang="zh-TW" sz="2800">
                <a:solidFill>
                  <a:srgbClr val="FFFFFF"/>
                </a:solidFill>
              </a:rPr>
              <a:t>老師</a:t>
            </a:r>
          </a:p>
          <a:p>
            <a:pPr indent="-381000" lvl="0" marL="457200" rtl="0">
              <a:spcBef>
                <a:spcPts val="1000"/>
              </a:spcBef>
              <a:buClr>
                <a:srgbClr val="FFFFFF"/>
              </a:buClr>
              <a:buSzPct val="100000"/>
              <a:buChar char="●"/>
            </a:pPr>
            <a:r>
              <a:rPr lang="zh-TW" sz="2400">
                <a:solidFill>
                  <a:srgbClr val="FFFFFF"/>
                </a:solidFill>
              </a:rPr>
              <a:t>研究生：</a:t>
            </a:r>
            <a:r>
              <a:rPr lang="zh-TW" sz="2800">
                <a:solidFill>
                  <a:srgbClr val="FFFFFF"/>
                </a:solidFill>
              </a:rPr>
              <a:t>黃嘉宏</a:t>
            </a:r>
          </a:p>
        </p:txBody>
      </p:sp>
      <p:grpSp>
        <p:nvGrpSpPr>
          <p:cNvPr id="431" name="Shape 431"/>
          <p:cNvGrpSpPr/>
          <p:nvPr/>
        </p:nvGrpSpPr>
        <p:grpSpPr>
          <a:xfrm>
            <a:off x="7091825" y="1413225"/>
            <a:ext cx="1423800" cy="1423800"/>
            <a:chOff x="24200" y="1286000"/>
            <a:chExt cx="1423800" cy="1423800"/>
          </a:xfrm>
        </p:grpSpPr>
        <p:sp>
          <p:nvSpPr>
            <p:cNvPr id="432" name="Shape 432"/>
            <p:cNvSpPr/>
            <p:nvPr/>
          </p:nvSpPr>
          <p:spPr>
            <a:xfrm>
              <a:off x="24200" y="1286000"/>
              <a:ext cx="1423800" cy="1423800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SLIDE FJU LOGO" id="433" name="Shape 4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6999" y="1537684"/>
              <a:ext cx="838202" cy="9204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Shape 434"/>
          <p:cNvSpPr txBox="1"/>
          <p:nvPr/>
        </p:nvSpPr>
        <p:spPr>
          <a:xfrm rot="-899900">
            <a:off x="6423782" y="5332309"/>
            <a:ext cx="2647698" cy="1075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</a:rPr>
              <a:t>輔大圖資系碩士班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</a:rPr>
              <a:t>強力招生中！！！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09" name="Shape 11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ARFF</a:t>
            </a:r>
            <a:r>
              <a:rPr lang="zh-TW">
                <a:solidFill>
                  <a:schemeClr val="dk1"/>
                </a:solidFill>
              </a:rPr>
              <a:t>案例資料</a:t>
            </a:r>
            <a:r>
              <a:rPr lang="zh-TW"/>
              <a:t>檢視器 (1/2)</a:t>
            </a:r>
          </a:p>
        </p:txBody>
      </p:sp>
      <p:sp>
        <p:nvSpPr>
          <p:cNvPr id="1110" name="Shape 11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111" name="Shape 1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Shape 1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804" y="2279150"/>
            <a:ext cx="4878200" cy="40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Shape 111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案例編號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特徵名稱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特徵值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離開</a:t>
            </a:r>
          </a:p>
        </p:txBody>
      </p:sp>
      <p:sp>
        <p:nvSpPr>
          <p:cNvPr id="1114" name="Shape 1114"/>
          <p:cNvSpPr/>
          <p:nvPr/>
        </p:nvSpPr>
        <p:spPr>
          <a:xfrm>
            <a:off x="3973396" y="2843819"/>
            <a:ext cx="309900" cy="243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15" name="Shape 1115"/>
          <p:cNvSpPr/>
          <p:nvPr/>
        </p:nvSpPr>
        <p:spPr>
          <a:xfrm>
            <a:off x="4283435" y="2914942"/>
            <a:ext cx="4275600" cy="35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16" name="Shape 1116"/>
          <p:cNvSpPr/>
          <p:nvPr/>
        </p:nvSpPr>
        <p:spPr>
          <a:xfrm>
            <a:off x="4283435" y="3327542"/>
            <a:ext cx="4275600" cy="1950600"/>
          </a:xfrm>
          <a:prstGeom prst="roundRect">
            <a:avLst>
              <a:gd fmla="val 223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17" name="Shape 1117"/>
          <p:cNvSpPr/>
          <p:nvPr/>
        </p:nvSpPr>
        <p:spPr>
          <a:xfrm>
            <a:off x="3190700" y="4005555"/>
            <a:ext cx="602400" cy="594600"/>
          </a:xfrm>
          <a:prstGeom prst="wedgeEllipseCallout">
            <a:avLst>
              <a:gd fmla="val 92638" name="adj1"/>
              <a:gd fmla="val -382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118" name="Shape 1118"/>
          <p:cNvSpPr/>
          <p:nvPr/>
        </p:nvSpPr>
        <p:spPr>
          <a:xfrm>
            <a:off x="6934700" y="2135155"/>
            <a:ext cx="602400" cy="594600"/>
          </a:xfrm>
          <a:prstGeom prst="wedgeEllipseCallout">
            <a:avLst>
              <a:gd fmla="val -49286" name="adj1"/>
              <a:gd fmla="val 101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119" name="Shape 1119"/>
          <p:cNvSpPr/>
          <p:nvPr/>
        </p:nvSpPr>
        <p:spPr>
          <a:xfrm>
            <a:off x="8145600" y="4898155"/>
            <a:ext cx="602400" cy="594600"/>
          </a:xfrm>
          <a:prstGeom prst="wedgeEllipseCallout">
            <a:avLst>
              <a:gd fmla="val -79980" name="adj1"/>
              <a:gd fmla="val -5187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120" name="Shape 1120"/>
          <p:cNvSpPr/>
          <p:nvPr/>
        </p:nvSpPr>
        <p:spPr>
          <a:xfrm>
            <a:off x="7705775" y="6117355"/>
            <a:ext cx="602400" cy="594600"/>
          </a:xfrm>
          <a:prstGeom prst="wedgeEllipseCallout">
            <a:avLst>
              <a:gd fmla="val -79980" name="adj1"/>
              <a:gd fmla="val -5187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27" name="Shape 11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8" name="Shape 1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878950"/>
            <a:ext cx="7812749" cy="45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x="3797723" y="2469514"/>
            <a:ext cx="2488800" cy="2442000"/>
          </a:xfrm>
          <a:prstGeom prst="roundRect">
            <a:avLst>
              <a:gd fmla="val 223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30" name="Shape 11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ARFF</a:t>
            </a:r>
            <a:r>
              <a:rPr lang="zh-TW"/>
              <a:t>案例資料</a:t>
            </a:r>
            <a:r>
              <a:rPr lang="zh-TW"/>
              <a:t>檢視器 (2/2)</a:t>
            </a:r>
          </a:p>
        </p:txBody>
      </p:sp>
      <p:pic>
        <p:nvPicPr>
          <p:cNvPr descr="weka logo.png" id="1131" name="Shape 1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Shape 1132"/>
          <p:cNvSpPr/>
          <p:nvPr/>
        </p:nvSpPr>
        <p:spPr>
          <a:xfrm>
            <a:off x="1529575" y="2551400"/>
            <a:ext cx="1755300" cy="763500"/>
          </a:xfrm>
          <a:prstGeom prst="wedgeRoundRectCallout">
            <a:avLst>
              <a:gd fmla="val 93077" name="adj1"/>
              <a:gd fmla="val 718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1=有出現</a:t>
            </a:r>
          </a:p>
        </p:txBody>
      </p:sp>
      <p:sp>
        <p:nvSpPr>
          <p:cNvPr id="1133" name="Shape 1133"/>
          <p:cNvSpPr/>
          <p:nvPr/>
        </p:nvSpPr>
        <p:spPr>
          <a:xfrm>
            <a:off x="6632575" y="3172400"/>
            <a:ext cx="1755300" cy="763500"/>
          </a:xfrm>
          <a:prstGeom prst="wedgeRoundRectCallout">
            <a:avLst>
              <a:gd fmla="val -74074" name="adj1"/>
              <a:gd fmla="val -6590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solidFill>
                  <a:srgbClr val="FFFFFF"/>
                </a:solidFill>
              </a:rPr>
              <a:t>0</a:t>
            </a:r>
            <a:r>
              <a:rPr lang="zh-TW" sz="2800">
                <a:solidFill>
                  <a:srgbClr val="FFFFFF"/>
                </a:solidFill>
              </a:rPr>
              <a:t>=沒出現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9" name="Shape 1139"/>
          <p:cNvGrpSpPr/>
          <p:nvPr/>
        </p:nvGrpSpPr>
        <p:grpSpPr>
          <a:xfrm>
            <a:off x="6194242" y="4196551"/>
            <a:ext cx="3125205" cy="2500722"/>
            <a:chOff x="4076202" y="2749758"/>
            <a:chExt cx="4360549" cy="3489217"/>
          </a:xfrm>
        </p:grpSpPr>
        <p:pic>
          <p:nvPicPr>
            <p:cNvPr id="1140" name="Shape 1140"/>
            <p:cNvPicPr preferRelativeResize="0"/>
            <p:nvPr/>
          </p:nvPicPr>
          <p:blipFill rotWithShape="1">
            <a:blip r:embed="rId3">
              <a:alphaModFix/>
            </a:blip>
            <a:srcRect b="0" l="21844" r="0" t="30531"/>
            <a:stretch/>
          </p:blipFill>
          <p:spPr>
            <a:xfrm>
              <a:off x="5937675" y="4199775"/>
              <a:ext cx="2294300" cy="203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Shape 1141"/>
            <p:cNvPicPr preferRelativeResize="0"/>
            <p:nvPr/>
          </p:nvPicPr>
          <p:blipFill rotWithShape="1">
            <a:blip r:embed="rId3">
              <a:alphaModFix/>
            </a:blip>
            <a:srcRect b="69467" l="0" r="0" t="0"/>
            <a:stretch/>
          </p:blipFill>
          <p:spPr>
            <a:xfrm rot="899999">
              <a:off x="5435301" y="3114366"/>
              <a:ext cx="2935476" cy="896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Shape 1142"/>
            <p:cNvPicPr preferRelativeResize="0"/>
            <p:nvPr/>
          </p:nvPicPr>
          <p:blipFill rotWithShape="1">
            <a:blip r:embed="rId3">
              <a:alphaModFix/>
            </a:blip>
            <a:srcRect b="0" l="0" r="78107" t="30531"/>
            <a:stretch/>
          </p:blipFill>
          <p:spPr>
            <a:xfrm rot="7200004">
              <a:off x="4798540" y="2841749"/>
              <a:ext cx="642647" cy="203920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143" name="Shape 1143"/>
          <p:cNvGraphicFramePr/>
          <p:nvPr/>
        </p:nvGraphicFramePr>
        <p:xfrm>
          <a:off x="1668763" y="28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1347625"/>
                <a:gridCol w="1347625"/>
                <a:gridCol w="1425375"/>
                <a:gridCol w="1408075"/>
              </a:tblGrid>
              <a:tr h="405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是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602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02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144" name="Shape 1144"/>
          <p:cNvSpPr/>
          <p:nvPr/>
        </p:nvSpPr>
        <p:spPr>
          <a:xfrm rot="-8100000">
            <a:off x="3970091" y="1044630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5" name="Shape 1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46" name="Shape 11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147" name="Shape 1147"/>
          <p:cNvGraphicFramePr/>
          <p:nvPr/>
        </p:nvGraphicFramePr>
        <p:xfrm>
          <a:off x="1668763" y="250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1347625"/>
                <a:gridCol w="1347625"/>
                <a:gridCol w="1425375"/>
                <a:gridCol w="1408075"/>
              </a:tblGrid>
              <a:tr h="405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是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602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有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無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有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02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無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有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有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pic>
        <p:nvPicPr>
          <p:cNvPr id="1148" name="Shape 1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875" y="1724952"/>
            <a:ext cx="1783051" cy="133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Shape 1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8525" y="2203888"/>
            <a:ext cx="1263674" cy="7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Shape 1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5813" y="2308765"/>
            <a:ext cx="1164300" cy="58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Shape 1151"/>
          <p:cNvSpPr/>
          <p:nvPr/>
        </p:nvSpPr>
        <p:spPr>
          <a:xfrm>
            <a:off x="3261475" y="2454500"/>
            <a:ext cx="838200" cy="290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籃球</a:t>
            </a:r>
          </a:p>
        </p:txBody>
      </p:sp>
      <p:sp>
        <p:nvSpPr>
          <p:cNvPr id="1152" name="Shape 1152"/>
          <p:cNvSpPr/>
          <p:nvPr/>
        </p:nvSpPr>
        <p:spPr>
          <a:xfrm>
            <a:off x="4721925" y="2444025"/>
            <a:ext cx="792000" cy="311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地</a:t>
            </a:r>
            <a:r>
              <a:rPr lang="zh-TW" sz="1800">
                <a:solidFill>
                  <a:srgbClr val="FFFFFF"/>
                </a:solidFill>
              </a:rPr>
              <a:t>球</a:t>
            </a:r>
          </a:p>
        </p:txBody>
      </p:sp>
      <p:sp>
        <p:nvSpPr>
          <p:cNvPr id="1153" name="Shape 1153"/>
          <p:cNvSpPr/>
          <p:nvPr/>
        </p:nvSpPr>
        <p:spPr>
          <a:xfrm>
            <a:off x="6262625" y="2391825"/>
            <a:ext cx="585600" cy="4161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是</a:t>
            </a:r>
          </a:p>
        </p:txBody>
      </p:sp>
      <p:graphicFrame>
        <p:nvGraphicFramePr>
          <p:cNvPr id="1154" name="Shape 1154"/>
          <p:cNvGraphicFramePr/>
          <p:nvPr/>
        </p:nvGraphicFramePr>
        <p:xfrm>
          <a:off x="1668763" y="471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1347625"/>
                <a:gridCol w="1347625"/>
                <a:gridCol w="1425375"/>
                <a:gridCol w="1408075"/>
              </a:tblGrid>
              <a:tr h="405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是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602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籃球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有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02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地球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有</a:t>
                      </a: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155" name="Shape 1155"/>
          <p:cNvSpPr/>
          <p:nvPr/>
        </p:nvSpPr>
        <p:spPr>
          <a:xfrm rot="-8100000">
            <a:off x="3970091" y="3340993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56" name="Shape 1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563" y="4874934"/>
            <a:ext cx="1263674" cy="94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Shape 1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8863" y="5828102"/>
            <a:ext cx="838200" cy="41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Shape 1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388" y="5085475"/>
            <a:ext cx="927674" cy="5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5388" y="5720575"/>
            <a:ext cx="927674" cy="5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>
            <p:ph idx="1" type="body"/>
          </p:nvPr>
        </p:nvSpPr>
        <p:spPr>
          <a:xfrm>
            <a:off x="302000" y="1783075"/>
            <a:ext cx="85401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請截取ARFF案例資料檢視器的畫面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文字向量化後，請問包含class在內的特徵總共有多少個呢？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請問「籃球」這個這特徵在那些案例編號中出現呢？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請問「籃球比賽」這個這特徵在那些案例編號中出現呢？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請問「籃球運動」這個這特徵在那些案例編號中出現呢？</a:t>
            </a:r>
          </a:p>
        </p:txBody>
      </p:sp>
      <p:sp>
        <p:nvSpPr>
          <p:cNvPr id="1166" name="Shape 11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67" name="Shape 11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實作學習單問題</a:t>
            </a:r>
          </a:p>
        </p:txBody>
      </p:sp>
      <p:sp>
        <p:nvSpPr>
          <p:cNvPr id="1168" name="Shape 11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5" name="Shape 11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76" name="Shape 117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W16-a. 文本語義分析</a:t>
            </a:r>
          </a:p>
        </p:txBody>
      </p:sp>
      <p:sp>
        <p:nvSpPr>
          <p:cNvPr id="1177" name="Shape 1177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實作囉！</a:t>
            </a:r>
          </a:p>
        </p:txBody>
      </p:sp>
      <p:pic>
        <p:nvPicPr>
          <p:cNvPr id="1178" name="Shape 1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904" y="2210400"/>
            <a:ext cx="4878200" cy="40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好多種「籃球」？</a:t>
            </a:r>
          </a:p>
        </p:txBody>
      </p:sp>
      <p:sp>
        <p:nvSpPr>
          <p:cNvPr id="1185" name="Shape 11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86" name="Shape 118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187" name="Shape 1187"/>
          <p:cNvGraphicFramePr/>
          <p:nvPr/>
        </p:nvGraphicFramePr>
        <p:xfrm>
          <a:off x="3722925" y="194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4357875"/>
                <a:gridCol w="612800"/>
              </a:tblGrid>
              <a:tr h="271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document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705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奧運會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籃球比賽</a:t>
                      </a:r>
                      <a:r>
                        <a:rPr lang="zh-TW" sz="1800"/>
                        <a:t> 和 世界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籃球</a:t>
                      </a:r>
                      <a:r>
                        <a:rPr lang="zh-TW" sz="1800"/>
                        <a:t> 錦標賽 的 比賽場地 長度 是 28 公尺 寬 15 公尺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933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罰球區 是 限制 區 加上 以 罰球線 中點 為 圓心 以 80 公尺 為 半徑 向 限制 區外 所 葷 的 半圓 區域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籃球運動</a:t>
                      </a:r>
                      <a:r>
                        <a:rPr lang="zh-TW" sz="1800"/>
                        <a:t> 於 1891 年 起源於 美國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籃球</a:t>
                      </a:r>
                      <a:r>
                        <a:rPr lang="zh-TW" sz="1800"/>
                        <a:t> 是 一種 由 兩隊 參與 的 球類運動 ， 每隊 派出 5 個 球員 ， 目的 是 將 球 射入 對方 球 籃 得分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001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目前 普遍 認 為 最高 水準 的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籃球比賽</a:t>
                      </a:r>
                      <a:r>
                        <a:rPr lang="zh-TW" sz="1800"/>
                        <a:t> 是 俗稱 NBA 的 美國 國家 </a:t>
                      </a:r>
                      <a:r>
                        <a:rPr b="1" lang="zh-TW" sz="1800">
                          <a:solidFill>
                            <a:srgbClr val="FF0000"/>
                          </a:solidFill>
                        </a:rPr>
                        <a:t>籃球</a:t>
                      </a:r>
                      <a:r>
                        <a:rPr lang="zh-TW" sz="1800"/>
                        <a:t> 協會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188" name="Shape 1188"/>
          <p:cNvSpPr txBox="1"/>
          <p:nvPr/>
        </p:nvSpPr>
        <p:spPr>
          <a:xfrm>
            <a:off x="533400" y="1791150"/>
            <a:ext cx="31821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斷詞結果：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籃球：3次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籃球比賽：2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次</a:t>
            </a:r>
          </a:p>
          <a:p>
            <a:pPr indent="-381000" lvl="0" marL="457200" rtl="0"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籃球運動：1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次</a:t>
            </a:r>
          </a:p>
        </p:txBody>
      </p:sp>
      <p:grpSp>
        <p:nvGrpSpPr>
          <p:cNvPr id="1189" name="Shape 1189"/>
          <p:cNvGrpSpPr/>
          <p:nvPr/>
        </p:nvGrpSpPr>
        <p:grpSpPr>
          <a:xfrm>
            <a:off x="1448063" y="3937125"/>
            <a:ext cx="1990474" cy="1328450"/>
            <a:chOff x="5427075" y="2948675"/>
            <a:chExt cx="1990474" cy="1328450"/>
          </a:xfrm>
        </p:grpSpPr>
        <p:pic>
          <p:nvPicPr>
            <p:cNvPr id="1190" name="Shape 11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Shape 11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Shape 1192"/>
            <p:cNvPicPr preferRelativeResize="0"/>
            <p:nvPr/>
          </p:nvPicPr>
          <p:blipFill rotWithShape="1">
            <a:blip r:embed="rId3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3" name="Shape 1193"/>
          <p:cNvSpPr txBox="1"/>
          <p:nvPr/>
        </p:nvSpPr>
        <p:spPr>
          <a:xfrm rot="-1024380">
            <a:off x="942346" y="5271881"/>
            <a:ext cx="2805954" cy="837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斷詞一定有風險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斷詞結果有對有錯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      斷詞後應檢查斷詞結果</a:t>
            </a:r>
          </a:p>
        </p:txBody>
      </p:sp>
      <p:sp>
        <p:nvSpPr>
          <p:cNvPr id="1194" name="Shape 1194"/>
          <p:cNvSpPr/>
          <p:nvPr/>
        </p:nvSpPr>
        <p:spPr>
          <a:xfrm rot="-1799121">
            <a:off x="339711" y="3919431"/>
            <a:ext cx="1081679" cy="455237"/>
          </a:xfrm>
          <a:prstGeom prst="wedgeRoundRectCallout">
            <a:avLst>
              <a:gd fmla="val 34409" name="adj1"/>
              <a:gd fmla="val 98538" name="adj2"/>
              <a:gd fmla="val 0" name="adj3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怪我囉?</a:t>
            </a:r>
          </a:p>
        </p:txBody>
      </p:sp>
      <p:sp>
        <p:nvSpPr>
          <p:cNvPr id="1195" name="Shape 1195"/>
          <p:cNvSpPr/>
          <p:nvPr/>
        </p:nvSpPr>
        <p:spPr>
          <a:xfrm rot="-1095097">
            <a:off x="328387" y="379545"/>
            <a:ext cx="1274942" cy="455275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補充資訊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改進方法：手動斷詞</a:t>
            </a:r>
          </a:p>
        </p:txBody>
      </p:sp>
      <p:sp>
        <p:nvSpPr>
          <p:cNvPr id="1202" name="Shape 12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03" name="Shape 120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4" name="Shape 1204"/>
          <p:cNvSpPr/>
          <p:nvPr/>
        </p:nvSpPr>
        <p:spPr>
          <a:xfrm rot="-1095097">
            <a:off x="328387" y="379545"/>
            <a:ext cx="1274942" cy="455275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補充資訊</a:t>
            </a:r>
          </a:p>
        </p:txBody>
      </p:sp>
      <p:sp>
        <p:nvSpPr>
          <p:cNvPr id="1205" name="Shape 1205"/>
          <p:cNvSpPr/>
          <p:nvPr/>
        </p:nvSpPr>
        <p:spPr>
          <a:xfrm>
            <a:off x="1217570" y="4922075"/>
            <a:ext cx="3131700" cy="119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籃球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/>
              <a:t>運動</a:t>
            </a:r>
            <a:r>
              <a:rPr lang="zh-TW" sz="3600"/>
              <a:t>...</a:t>
            </a:r>
          </a:p>
        </p:txBody>
      </p:sp>
      <p:sp>
        <p:nvSpPr>
          <p:cNvPr id="1206" name="Shape 1206"/>
          <p:cNvSpPr/>
          <p:nvPr/>
        </p:nvSpPr>
        <p:spPr>
          <a:xfrm>
            <a:off x="977050" y="449462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1207" name="Shape 1207"/>
          <p:cNvSpPr/>
          <p:nvPr/>
        </p:nvSpPr>
        <p:spPr>
          <a:xfrm>
            <a:off x="1180963" y="2307975"/>
            <a:ext cx="31317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籃球運動...</a:t>
            </a:r>
          </a:p>
        </p:txBody>
      </p:sp>
      <p:sp>
        <p:nvSpPr>
          <p:cNvPr id="1208" name="Shape 1208"/>
          <p:cNvSpPr/>
          <p:nvPr/>
        </p:nvSpPr>
        <p:spPr>
          <a:xfrm>
            <a:off x="925538" y="188052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1209" name="Shape 1209"/>
          <p:cNvSpPr/>
          <p:nvPr/>
        </p:nvSpPr>
        <p:spPr>
          <a:xfrm rot="-5400000">
            <a:off x="4036338" y="3457675"/>
            <a:ext cx="1049400" cy="796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10" name="Shape 1210"/>
          <p:cNvGrpSpPr/>
          <p:nvPr/>
        </p:nvGrpSpPr>
        <p:grpSpPr>
          <a:xfrm>
            <a:off x="6203863" y="3581325"/>
            <a:ext cx="1990474" cy="1328450"/>
            <a:chOff x="5427075" y="2948675"/>
            <a:chExt cx="1990474" cy="1328450"/>
          </a:xfrm>
        </p:grpSpPr>
        <p:pic>
          <p:nvPicPr>
            <p:cNvPr id="1211" name="Shape 12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2" name="Shape 12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9100" y="2948675"/>
              <a:ext cx="1328450" cy="132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3" name="Shape 1213"/>
            <p:cNvPicPr preferRelativeResize="0"/>
            <p:nvPr/>
          </p:nvPicPr>
          <p:blipFill rotWithShape="1">
            <a:blip r:embed="rId3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4" name="Shape 1214"/>
          <p:cNvSpPr txBox="1"/>
          <p:nvPr/>
        </p:nvSpPr>
        <p:spPr>
          <a:xfrm rot="1292314">
            <a:off x="7604980" y="4165756"/>
            <a:ext cx="1748711" cy="837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自己的文本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     自己斷！</a:t>
            </a:r>
          </a:p>
        </p:txBody>
      </p:sp>
      <p:sp>
        <p:nvSpPr>
          <p:cNvPr id="1215" name="Shape 1215"/>
          <p:cNvSpPr/>
          <p:nvPr/>
        </p:nvSpPr>
        <p:spPr>
          <a:xfrm>
            <a:off x="4759038" y="2307975"/>
            <a:ext cx="31317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>
                <a:solidFill>
                  <a:schemeClr val="dk1"/>
                </a:solidFill>
              </a:rPr>
              <a:t>籃球比賽...</a:t>
            </a:r>
          </a:p>
        </p:txBody>
      </p:sp>
      <p:sp>
        <p:nvSpPr>
          <p:cNvPr id="1216" name="Shape 1216"/>
          <p:cNvSpPr/>
          <p:nvPr/>
        </p:nvSpPr>
        <p:spPr>
          <a:xfrm>
            <a:off x="4503613" y="188052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  <p:sp>
        <p:nvSpPr>
          <p:cNvPr id="1217" name="Shape 1217"/>
          <p:cNvSpPr/>
          <p:nvPr/>
        </p:nvSpPr>
        <p:spPr>
          <a:xfrm>
            <a:off x="4744120" y="4922075"/>
            <a:ext cx="3131700" cy="119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>
                <a:solidFill>
                  <a:schemeClr val="dk1"/>
                </a:solidFill>
              </a:rPr>
              <a:t>籃球</a:t>
            </a:r>
            <a:r>
              <a:rPr lang="zh-TW" sz="3600">
                <a:solidFill>
                  <a:srgbClr val="FF0000"/>
                </a:solidFill>
              </a:rPr>
              <a:t>⬜</a:t>
            </a:r>
            <a:r>
              <a:rPr lang="zh-TW" sz="3600">
                <a:solidFill>
                  <a:schemeClr val="dk1"/>
                </a:solidFill>
              </a:rPr>
              <a:t>比賽...</a:t>
            </a:r>
          </a:p>
        </p:txBody>
      </p:sp>
      <p:sp>
        <p:nvSpPr>
          <p:cNvPr id="1218" name="Shape 1218"/>
          <p:cNvSpPr/>
          <p:nvPr/>
        </p:nvSpPr>
        <p:spPr>
          <a:xfrm>
            <a:off x="4503600" y="4494625"/>
            <a:ext cx="1966500" cy="6552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籃球介紹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實作：文本分類</a:t>
            </a:r>
          </a:p>
        </p:txBody>
      </p:sp>
      <p:sp>
        <p:nvSpPr>
          <p:cNvPr id="1225" name="Shape 12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226" name="Shape 1226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3.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33" name="Shape 12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分類的處理流程</a:t>
            </a:r>
          </a:p>
        </p:txBody>
      </p:sp>
      <p:sp>
        <p:nvSpPr>
          <p:cNvPr id="1234" name="Shape 123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5" name="Shape 1235"/>
          <p:cNvSpPr/>
          <p:nvPr/>
        </p:nvSpPr>
        <p:spPr>
          <a:xfrm>
            <a:off x="226400" y="2634603"/>
            <a:ext cx="8191500" cy="164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236" name="Shape 1236"/>
          <p:cNvSpPr txBox="1"/>
          <p:nvPr/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b="1"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準備資料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：整理樣本資料為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訓練集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測試集</a:t>
            </a:r>
          </a:p>
          <a:p>
            <a:pPr indent="-381000" lvl="0" marL="457200" rtl="0">
              <a:lnSpc>
                <a:spcPct val="150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b="1"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建立模型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b="1" lang="zh-TW" sz="24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分類演算法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分析樣本特徵資料，歸納模式</a:t>
            </a:r>
          </a:p>
          <a:p>
            <a:pPr indent="-381000" lvl="1" marL="914400" rtl="0">
              <a:lnSpc>
                <a:spcPct val="150000"/>
              </a:lnSpc>
              <a:spcBef>
                <a:spcPts val="560"/>
              </a:spcBef>
              <a:buClr>
                <a:srgbClr val="4F81BD"/>
              </a:buClr>
              <a:buSzPct val="100000"/>
              <a:buFont typeface="Microsoft JhengHei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使用樸素貝氏多項式文本分類法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NaiveBayesMultinomialText</a:t>
            </a:r>
          </a:p>
          <a:p>
            <a:pPr indent="-381000" lvl="0" marL="457200" rtl="0">
              <a:lnSpc>
                <a:spcPct val="150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b="1"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評估模型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：評估模型的</a:t>
            </a:r>
            <a:r>
              <a:rPr lang="zh-TW" sz="24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信心程度</a:t>
            </a:r>
          </a:p>
          <a:p>
            <a:pPr indent="-381000" lvl="0" marL="457200" rtl="0">
              <a:lnSpc>
                <a:spcPct val="150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b="1"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預測未知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：預測未知的樣本</a:t>
            </a:r>
          </a:p>
          <a:p>
            <a:pPr indent="-381000" lvl="0" marL="457200" rtl="0">
              <a:lnSpc>
                <a:spcPct val="150000"/>
              </a:lnSpc>
              <a:spcBef>
                <a:spcPts val="560"/>
              </a:spcBef>
              <a:buClr>
                <a:srgbClr val="999999"/>
              </a:buClr>
              <a:buSzPct val="100000"/>
              <a:buFont typeface="Noto Symbol"/>
              <a:buAutoNum type="arabicPeriod"/>
            </a:pPr>
            <a:r>
              <a:rPr b="1" lang="zh-TW" sz="24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修正模型</a:t>
            </a:r>
            <a:r>
              <a:rPr lang="zh-TW" sz="2400">
                <a:solidFill>
                  <a:srgbClr val="99999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：加入更多已知資料，修正模型</a:t>
            </a:r>
          </a:p>
        </p:txBody>
      </p:sp>
      <p:pic>
        <p:nvPicPr>
          <p:cNvPr id="1237" name="Shape 1237"/>
          <p:cNvPicPr preferRelativeResize="0"/>
          <p:nvPr/>
        </p:nvPicPr>
        <p:blipFill rotWithShape="1">
          <a:blip r:embed="rId3">
            <a:alphaModFix/>
          </a:blip>
          <a:srcRect b="17505" l="0" r="0" t="0"/>
          <a:stretch/>
        </p:blipFill>
        <p:spPr>
          <a:xfrm>
            <a:off x="7308000" y="4434925"/>
            <a:ext cx="1414700" cy="21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Shape 1238"/>
          <p:cNvPicPr preferRelativeResize="0"/>
          <p:nvPr/>
        </p:nvPicPr>
        <p:blipFill rotWithShape="1">
          <a:blip r:embed="rId4">
            <a:alphaModFix/>
          </a:blip>
          <a:srcRect b="9788" l="14084" r="10958" t="7113"/>
          <a:stretch/>
        </p:blipFill>
        <p:spPr>
          <a:xfrm>
            <a:off x="7354406" y="5407204"/>
            <a:ext cx="833771" cy="924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 txBox="1"/>
          <p:nvPr>
            <p:ph idx="1" type="body"/>
          </p:nvPr>
        </p:nvSpPr>
        <p:spPr>
          <a:xfrm>
            <a:off x="3250875" y="1783075"/>
            <a:ext cx="54168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樸素貝氏盛行於20世紀50年代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在60年代初進入資訊檢索領域，</a:t>
            </a:r>
            <a:br>
              <a:rPr lang="zh-TW"/>
            </a:br>
            <a:r>
              <a:rPr lang="zh-TW"/>
              <a:t>特別擅長於文本分類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以詞頻為特徵判斷文件分類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用於垃圾郵件分類、新聞分類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McCallum等人與1998年發表專門用於文本分類的樸素貝氏多項式文本分類法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計算速度快、效率高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在複雜的文本中表現良好</a:t>
            </a:r>
          </a:p>
        </p:txBody>
      </p:sp>
      <p:sp>
        <p:nvSpPr>
          <p:cNvPr id="1245" name="Shape 12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46" name="Shape 12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NaiveBayesMultinomialText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樸素貝氏多項式文本分類法</a:t>
            </a:r>
          </a:p>
        </p:txBody>
      </p:sp>
      <p:sp>
        <p:nvSpPr>
          <p:cNvPr id="1247" name="Shape 124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 sz="1200"/>
              <a:t>McCallum, A., Nigam, K., &amp; others. (1998). A comparison of event models for naive bayes text classification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288375" y="4926025"/>
            <a:ext cx="29625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lang="zh-TW" sz="18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1701-1761 英國數學家</a:t>
            </a:r>
          </a:p>
          <a:p>
            <a:pPr lvl="0" rtl="0" algn="ctr">
              <a:spcBef>
                <a:spcPts val="560"/>
              </a:spcBef>
              <a:buNone/>
            </a:pPr>
            <a:r>
              <a:rPr lang="zh-TW" sz="18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Thomas Bayes</a:t>
            </a:r>
          </a:p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湯馬斯 貝氏</a:t>
            </a:r>
          </a:p>
        </p:txBody>
      </p:sp>
      <p:pic>
        <p:nvPicPr>
          <p:cNvPr id="1249" name="Shape 1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06750"/>
            <a:ext cx="2628300" cy="2818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41" name="Shape 44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圖片來源：https://goo.gl/UmyK0S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476250" y="51021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本週課程要求的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分類編目能力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...</a:t>
            </a:r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463" y="585750"/>
            <a:ext cx="6853087" cy="45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56" name="Shape 12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兩種基於貝氏定理的分類器</a:t>
            </a:r>
          </a:p>
        </p:txBody>
      </p:sp>
      <p:sp>
        <p:nvSpPr>
          <p:cNvPr id="1257" name="Shape 125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貝氏網路 BayesNet</a:t>
            </a:r>
          </a:p>
        </p:txBody>
      </p:sp>
      <p:sp>
        <p:nvSpPr>
          <p:cNvPr id="1258" name="Shape 1258"/>
          <p:cNvSpPr txBox="1"/>
          <p:nvPr>
            <p:ph idx="1" type="body"/>
          </p:nvPr>
        </p:nvSpPr>
        <p:spPr>
          <a:xfrm>
            <a:off x="630250" y="5228317"/>
            <a:ext cx="3868800" cy="12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9" name="Shape 1259"/>
          <p:cNvSpPr txBox="1"/>
          <p:nvPr>
            <p:ph idx="2" type="body"/>
          </p:nvPr>
        </p:nvSpPr>
        <p:spPr>
          <a:xfrm>
            <a:off x="4478250" y="5228325"/>
            <a:ext cx="4189500" cy="124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zh-TW">
                <a:solidFill>
                  <a:srgbClr val="FF0000"/>
                </a:solidFill>
              </a:rPr>
              <a:t>條件獨立假設</a:t>
            </a:r>
            <a:r>
              <a:rPr lang="zh-TW"/>
              <a:t>：每個文字特徵對class的影響都是各別計算</a:t>
            </a:r>
          </a:p>
        </p:txBody>
      </p:sp>
      <p:sp>
        <p:nvSpPr>
          <p:cNvPr id="1260" name="Shape 126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樸素貝氏多項式文本分類法</a:t>
            </a:r>
            <a:br>
              <a:rPr lang="zh-TW"/>
            </a:br>
            <a:r>
              <a:rPr lang="zh-TW" sz="1800"/>
              <a:t>NaiveBayesMultinomialText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1" name="Shape 126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2" name="Shape 1262"/>
          <p:cNvSpPr/>
          <p:nvPr/>
        </p:nvSpPr>
        <p:spPr>
          <a:xfrm>
            <a:off x="2573675" y="3204550"/>
            <a:ext cx="1631400" cy="124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class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(生病)</a:t>
            </a:r>
          </a:p>
        </p:txBody>
      </p:sp>
      <p:sp>
        <p:nvSpPr>
          <p:cNvPr id="1263" name="Shape 1263"/>
          <p:cNvSpPr/>
          <p:nvPr/>
        </p:nvSpPr>
        <p:spPr>
          <a:xfrm>
            <a:off x="924225" y="2574913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性別</a:t>
            </a:r>
          </a:p>
        </p:txBody>
      </p:sp>
      <p:cxnSp>
        <p:nvCxnSpPr>
          <p:cNvPr id="1264" name="Shape 1264"/>
          <p:cNvCxnSpPr>
            <a:stCxn id="1265" idx="3"/>
            <a:endCxn id="1262" idx="1"/>
          </p:cNvCxnSpPr>
          <p:nvPr/>
        </p:nvCxnSpPr>
        <p:spPr>
          <a:xfrm flipH="1" rot="10800000">
            <a:off x="2068725" y="3826569"/>
            <a:ext cx="504900" cy="626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5" name="Shape 1265"/>
          <p:cNvSpPr/>
          <p:nvPr/>
        </p:nvSpPr>
        <p:spPr>
          <a:xfrm>
            <a:off x="924225" y="397311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吸菸</a:t>
            </a:r>
          </a:p>
        </p:txBody>
      </p:sp>
      <p:cxnSp>
        <p:nvCxnSpPr>
          <p:cNvPr id="1266" name="Shape 1266"/>
          <p:cNvCxnSpPr>
            <a:stCxn id="1263" idx="3"/>
            <a:endCxn id="1262" idx="1"/>
          </p:cNvCxnSpPr>
          <p:nvPr/>
        </p:nvCxnSpPr>
        <p:spPr>
          <a:xfrm>
            <a:off x="2068725" y="3054763"/>
            <a:ext cx="504900" cy="771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7" name="Shape 1267"/>
          <p:cNvSpPr/>
          <p:nvPr/>
        </p:nvSpPr>
        <p:spPr>
          <a:xfrm>
            <a:off x="6582025" y="2955925"/>
            <a:ext cx="16314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class</a:t>
            </a:r>
          </a:p>
        </p:txBody>
      </p:sp>
      <p:sp>
        <p:nvSpPr>
          <p:cNvPr id="1268" name="Shape 1268"/>
          <p:cNvSpPr/>
          <p:nvPr/>
        </p:nvSpPr>
        <p:spPr>
          <a:xfrm>
            <a:off x="4932575" y="2955913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文字</a:t>
            </a:r>
          </a:p>
        </p:txBody>
      </p:sp>
      <p:cxnSp>
        <p:nvCxnSpPr>
          <p:cNvPr id="1269" name="Shape 1269"/>
          <p:cNvCxnSpPr>
            <a:stCxn id="1270" idx="3"/>
            <a:endCxn id="1271" idx="1"/>
          </p:cNvCxnSpPr>
          <p:nvPr/>
        </p:nvCxnSpPr>
        <p:spPr>
          <a:xfrm>
            <a:off x="6077075" y="4452969"/>
            <a:ext cx="504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0" name="Shape 1270"/>
          <p:cNvSpPr/>
          <p:nvPr/>
        </p:nvSpPr>
        <p:spPr>
          <a:xfrm>
            <a:off x="4932575" y="3973119"/>
            <a:ext cx="11445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文字</a:t>
            </a:r>
          </a:p>
        </p:txBody>
      </p:sp>
      <p:cxnSp>
        <p:nvCxnSpPr>
          <p:cNvPr id="1272" name="Shape 1272"/>
          <p:cNvCxnSpPr>
            <a:stCxn id="1268" idx="3"/>
            <a:endCxn id="1267" idx="1"/>
          </p:cNvCxnSpPr>
          <p:nvPr/>
        </p:nvCxnSpPr>
        <p:spPr>
          <a:xfrm>
            <a:off x="6077075" y="3435763"/>
            <a:ext cx="504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1" name="Shape 1271"/>
          <p:cNvSpPr/>
          <p:nvPr/>
        </p:nvSpPr>
        <p:spPr>
          <a:xfrm>
            <a:off x="6582025" y="3973125"/>
            <a:ext cx="1631400" cy="959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class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79" name="Shape 127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0" name="Shape 1280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實作學習單</a:t>
            </a:r>
          </a:p>
        </p:txBody>
      </p:sp>
      <p:sp>
        <p:nvSpPr>
          <p:cNvPr id="1281" name="Shape 1281"/>
          <p:cNvSpPr txBox="1"/>
          <p:nvPr/>
        </p:nvSpPr>
        <p:spPr>
          <a:xfrm>
            <a:off x="632450" y="2935800"/>
            <a:ext cx="45111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2400"/>
              <a:t>W16 非結構化資料處理之文本分類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W16-b. </a:t>
            </a:r>
            <a:r>
              <a:rPr lang="zh-TW" sz="2400" u="sng">
                <a:solidFill>
                  <a:srgbClr val="0000FF"/>
                </a:solidFill>
              </a:rPr>
              <a:t>文本分類</a:t>
            </a:r>
          </a:p>
        </p:txBody>
      </p:sp>
      <p:sp>
        <p:nvSpPr>
          <p:cNvPr id="1282" name="Shape 1282"/>
          <p:cNvSpPr/>
          <p:nvPr/>
        </p:nvSpPr>
        <p:spPr>
          <a:xfrm flipH="1">
            <a:off x="4389625" y="4258425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3" name="Shape 1283"/>
          <p:cNvSpPr/>
          <p:nvPr/>
        </p:nvSpPr>
        <p:spPr>
          <a:xfrm>
            <a:off x="5466625" y="3321675"/>
            <a:ext cx="28944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文本分類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1284" name="Shape 1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8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3961450" y="1783075"/>
            <a:ext cx="47064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zh-TW"/>
              <a:t>(跟W16-a的</a:t>
            </a:r>
            <a:r>
              <a:rPr lang="zh-TW"/>
              <a:t>操作一樣)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下載CSV檔案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準備資料集</a:t>
            </a:r>
          </a:p>
        </p:txBody>
      </p:sp>
      <p:sp>
        <p:nvSpPr>
          <p:cNvPr id="1292" name="Shape 129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W16-b </a:t>
            </a:r>
            <a:r>
              <a:rPr lang="zh-TW"/>
              <a:t>文本分類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(1/4) 準備資料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文本語義分析的結果</a:t>
            </a:r>
          </a:p>
        </p:txBody>
      </p:sp>
      <p:sp>
        <p:nvSpPr>
          <p:cNvPr id="1299" name="Shape 12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00" name="Shape 130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301" name="Shape 1301"/>
          <p:cNvGrpSpPr/>
          <p:nvPr/>
        </p:nvGrpSpPr>
        <p:grpSpPr>
          <a:xfrm>
            <a:off x="2448088" y="2333173"/>
            <a:ext cx="1966500" cy="1970827"/>
            <a:chOff x="1586475" y="2375160"/>
            <a:chExt cx="1966500" cy="1970827"/>
          </a:xfrm>
        </p:grpSpPr>
        <p:grpSp>
          <p:nvGrpSpPr>
            <p:cNvPr id="1302" name="Shape 1302"/>
            <p:cNvGrpSpPr/>
            <p:nvPr/>
          </p:nvGrpSpPr>
          <p:grpSpPr>
            <a:xfrm>
              <a:off x="1894425" y="2375160"/>
              <a:ext cx="1350600" cy="1350600"/>
              <a:chOff x="6162000" y="2812748"/>
              <a:chExt cx="1350600" cy="1350600"/>
            </a:xfrm>
          </p:grpSpPr>
          <p:pic>
            <p:nvPicPr>
              <p:cNvPr id="1303" name="Shape 130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1304" name="Shape 130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05" name="Shape 1305"/>
            <p:cNvSpPr/>
            <p:nvPr/>
          </p:nvSpPr>
          <p:spPr>
            <a:xfrm>
              <a:off x="1586475" y="3690788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train_set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訓練集</a:t>
              </a:r>
            </a:p>
          </p:txBody>
        </p:sp>
      </p:grpSp>
      <p:grpSp>
        <p:nvGrpSpPr>
          <p:cNvPr id="1306" name="Shape 1306"/>
          <p:cNvGrpSpPr/>
          <p:nvPr/>
        </p:nvGrpSpPr>
        <p:grpSpPr>
          <a:xfrm>
            <a:off x="4729413" y="2333173"/>
            <a:ext cx="1966500" cy="1970827"/>
            <a:chOff x="5725000" y="2291185"/>
            <a:chExt cx="1966500" cy="1970827"/>
          </a:xfrm>
        </p:grpSpPr>
        <p:grpSp>
          <p:nvGrpSpPr>
            <p:cNvPr id="1307" name="Shape 1307"/>
            <p:cNvGrpSpPr/>
            <p:nvPr/>
          </p:nvGrpSpPr>
          <p:grpSpPr>
            <a:xfrm>
              <a:off x="6032950" y="2291185"/>
              <a:ext cx="1350600" cy="1350600"/>
              <a:chOff x="6162000" y="2812748"/>
              <a:chExt cx="1350600" cy="1350600"/>
            </a:xfrm>
          </p:grpSpPr>
          <p:pic>
            <p:nvPicPr>
              <p:cNvPr id="1308" name="Shape 130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1309" name="Shape 130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0" name="Shape 1310"/>
            <p:cNvSpPr/>
            <p:nvPr/>
          </p:nvSpPr>
          <p:spPr>
            <a:xfrm>
              <a:off x="5725000" y="3606813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test_set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測試集</a:t>
              </a:r>
            </a:p>
          </p:txBody>
        </p:sp>
      </p:grpSp>
      <p:pic>
        <p:nvPicPr>
          <p:cNvPr descr="[Slide] web page 網頁 Slide" id="1311" name="Shape 1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 rotWithShape="1">
          <a:blip r:embed="rId6">
            <a:alphaModFix/>
          </a:blip>
          <a:srcRect b="32514" l="0" r="0" t="0"/>
          <a:stretch/>
        </p:blipFill>
        <p:spPr>
          <a:xfrm>
            <a:off x="2448088" y="4498401"/>
            <a:ext cx="4247830" cy="2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Shape 1313"/>
          <p:cNvSpPr/>
          <p:nvPr/>
        </p:nvSpPr>
        <p:spPr>
          <a:xfrm>
            <a:off x="348400" y="2835475"/>
            <a:ext cx="2099700" cy="838200"/>
          </a:xfrm>
          <a:prstGeom prst="wedgeRoundRectCallout">
            <a:avLst>
              <a:gd fmla="val 61891" name="adj1"/>
              <a:gd fmla="val 45371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用於建模</a:t>
            </a:r>
          </a:p>
        </p:txBody>
      </p:sp>
      <p:sp>
        <p:nvSpPr>
          <p:cNvPr id="1314" name="Shape 1314"/>
          <p:cNvSpPr/>
          <p:nvPr/>
        </p:nvSpPr>
        <p:spPr>
          <a:xfrm>
            <a:off x="6568050" y="2835475"/>
            <a:ext cx="2099700" cy="838200"/>
          </a:xfrm>
          <a:prstGeom prst="wedgeRoundRectCallout">
            <a:avLst>
              <a:gd fmla="val -61211" name="adj1"/>
              <a:gd fmla="val 55536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用於</a:t>
            </a:r>
            <a:r>
              <a:rPr lang="zh-TW" sz="3200">
                <a:solidFill>
                  <a:srgbClr val="FFFFFF"/>
                </a:solidFill>
              </a:rPr>
              <a:t>預測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21" name="Shape 1321"/>
          <p:cNvSpPr txBox="1"/>
          <p:nvPr>
            <p:ph idx="1" type="body"/>
          </p:nvPr>
        </p:nvSpPr>
        <p:spPr>
          <a:xfrm>
            <a:off x="3985650" y="1783075"/>
            <a:ext cx="46821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Weka開啟訓練集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進入分類功能Classify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選擇分類器</a:t>
            </a:r>
            <a:br>
              <a:rPr lang="zh-TW"/>
            </a:br>
            <a:r>
              <a:rPr lang="zh-TW"/>
              <a:t>NaiveBayesMultinomialText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設定分類目標 class</a:t>
            </a:r>
          </a:p>
        </p:txBody>
      </p:sp>
      <p:sp>
        <p:nvSpPr>
          <p:cNvPr id="1322" name="Shape 132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W16-b 文本分類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(2/4) </a:t>
            </a:r>
            <a:r>
              <a:rPr b="0" lang="zh-TW" sz="3200"/>
              <a:t>建立模型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2-1. Weka開啟訓練集</a:t>
            </a:r>
          </a:p>
        </p:txBody>
      </p:sp>
      <p:sp>
        <p:nvSpPr>
          <p:cNvPr id="1329" name="Shape 13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30" name="Shape 133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331" name="Shape 1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Shape 1332"/>
          <p:cNvPicPr preferRelativeResize="0"/>
          <p:nvPr/>
        </p:nvPicPr>
        <p:blipFill rotWithShape="1">
          <a:blip r:embed="rId4">
            <a:alphaModFix/>
          </a:blip>
          <a:srcRect b="0" l="0" r="31963" t="0"/>
          <a:stretch/>
        </p:blipFill>
        <p:spPr>
          <a:xfrm>
            <a:off x="4789000" y="1783075"/>
            <a:ext cx="43550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Shape 1333"/>
          <p:cNvSpPr txBox="1"/>
          <p:nvPr/>
        </p:nvSpPr>
        <p:spPr>
          <a:xfrm>
            <a:off x="476250" y="1783075"/>
            <a:ext cx="4144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開啟Weka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開啟Explorer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點選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「Open file...」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選擇「訓練集」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(train_set...)</a:t>
            </a:r>
          </a:p>
        </p:txBody>
      </p:sp>
      <p:sp>
        <p:nvSpPr>
          <p:cNvPr id="1334" name="Shape 1334"/>
          <p:cNvSpPr/>
          <p:nvPr/>
        </p:nvSpPr>
        <p:spPr>
          <a:xfrm>
            <a:off x="4118400" y="2115955"/>
            <a:ext cx="602400" cy="594600"/>
          </a:xfrm>
          <a:prstGeom prst="wedgeEllipseCallout">
            <a:avLst>
              <a:gd fmla="val 82761" name="adj1"/>
              <a:gd fmla="val 117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41" name="Shape 13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2-2. </a:t>
            </a:r>
            <a:r>
              <a:rPr lang="zh-TW"/>
              <a:t>進入分類功能Classify</a:t>
            </a:r>
          </a:p>
        </p:txBody>
      </p:sp>
      <p:sp>
        <p:nvSpPr>
          <p:cNvPr id="1342" name="Shape 134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343" name="Shape 1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Shape 1344"/>
          <p:cNvPicPr preferRelativeResize="0"/>
          <p:nvPr/>
        </p:nvPicPr>
        <p:blipFill rotWithShape="1">
          <a:blip r:embed="rId4">
            <a:alphaModFix/>
          </a:blip>
          <a:srcRect b="64084" l="0" r="56240" t="0"/>
          <a:stretch/>
        </p:blipFill>
        <p:spPr>
          <a:xfrm>
            <a:off x="2279475" y="2453675"/>
            <a:ext cx="5586550" cy="34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Shape 1345"/>
          <p:cNvSpPr/>
          <p:nvPr/>
        </p:nvSpPr>
        <p:spPr>
          <a:xfrm>
            <a:off x="3727426" y="2933767"/>
            <a:ext cx="1306200" cy="52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Shape 13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52" name="Shape 13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2-3. </a:t>
            </a:r>
            <a:r>
              <a:rPr lang="zh-TW"/>
              <a:t>選擇分類器</a:t>
            </a:r>
            <a:r>
              <a:rPr b="0" lang="zh-TW" sz="3200"/>
              <a:t>NaiveBayesMultinomialText</a:t>
            </a:r>
          </a:p>
        </p:txBody>
      </p:sp>
      <p:sp>
        <p:nvSpPr>
          <p:cNvPr id="1353" name="Shape 135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354" name="Shape 1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Shape 1355"/>
          <p:cNvPicPr preferRelativeResize="0"/>
          <p:nvPr/>
        </p:nvPicPr>
        <p:blipFill rotWithShape="1">
          <a:blip r:embed="rId4">
            <a:alphaModFix/>
          </a:blip>
          <a:srcRect b="66855" l="0" r="6410" t="0"/>
          <a:stretch/>
        </p:blipFill>
        <p:spPr>
          <a:xfrm>
            <a:off x="476250" y="2743425"/>
            <a:ext cx="7666200" cy="20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Shape 1356"/>
          <p:cNvSpPr/>
          <p:nvPr/>
        </p:nvSpPr>
        <p:spPr>
          <a:xfrm>
            <a:off x="677050" y="3628938"/>
            <a:ext cx="937200" cy="428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357" name="Shape 1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950" y="1480300"/>
            <a:ext cx="3706712" cy="5072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58" name="Shape 1358"/>
          <p:cNvSpPr/>
          <p:nvPr/>
        </p:nvSpPr>
        <p:spPr>
          <a:xfrm>
            <a:off x="5002975" y="3845600"/>
            <a:ext cx="2087700" cy="34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59" name="Shape 1359"/>
          <p:cNvSpPr/>
          <p:nvPr/>
        </p:nvSpPr>
        <p:spPr>
          <a:xfrm>
            <a:off x="4098950" y="4779675"/>
            <a:ext cx="4422600" cy="1056900"/>
          </a:xfrm>
          <a:prstGeom prst="wedgeRoundRectCallout">
            <a:avLst>
              <a:gd fmla="val -12320" name="adj1"/>
              <a:gd fmla="val -990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weka.classifiers.bayes.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NaiveBayesMultinomialText</a:t>
            </a:r>
          </a:p>
        </p:txBody>
      </p:sp>
      <p:sp>
        <p:nvSpPr>
          <p:cNvPr id="1360" name="Shape 1360"/>
          <p:cNvSpPr/>
          <p:nvPr/>
        </p:nvSpPr>
        <p:spPr>
          <a:xfrm flipH="1">
            <a:off x="2105950" y="3499200"/>
            <a:ext cx="1940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Shape 1366"/>
          <p:cNvPicPr preferRelativeResize="0"/>
          <p:nvPr/>
        </p:nvPicPr>
        <p:blipFill rotWithShape="1">
          <a:blip r:embed="rId3">
            <a:alphaModFix/>
          </a:blip>
          <a:srcRect b="5651" l="0" r="0" t="0"/>
          <a:stretch/>
        </p:blipFill>
        <p:spPr>
          <a:xfrm>
            <a:off x="971550" y="1143000"/>
            <a:ext cx="72009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Shape 13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68" name="Shape 13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2-4. </a:t>
            </a:r>
            <a:r>
              <a:rPr lang="zh-TW"/>
              <a:t>設定分類目標 class</a:t>
            </a:r>
          </a:p>
        </p:txBody>
      </p:sp>
      <p:sp>
        <p:nvSpPr>
          <p:cNvPr id="1369" name="Shape 13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0" name="Shape 1370"/>
          <p:cNvSpPr/>
          <p:nvPr/>
        </p:nvSpPr>
        <p:spPr>
          <a:xfrm>
            <a:off x="987925" y="4162925"/>
            <a:ext cx="2346300" cy="83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71" name="Shape 1371"/>
          <p:cNvSpPr/>
          <p:nvPr/>
        </p:nvSpPr>
        <p:spPr>
          <a:xfrm>
            <a:off x="3422500" y="3721688"/>
            <a:ext cx="3104700" cy="1435800"/>
          </a:xfrm>
          <a:prstGeom prst="wedgeRoundRectCallout">
            <a:avLst>
              <a:gd fmla="val -62207" name="adj1"/>
              <a:gd fmla="val 2395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選擇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分類目標 class</a:t>
            </a:r>
          </a:p>
        </p:txBody>
      </p:sp>
      <p:pic>
        <p:nvPicPr>
          <p:cNvPr descr="weka logo.png" id="1372" name="Shape 1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Shape 13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79" name="Shape 1379"/>
          <p:cNvSpPr txBox="1"/>
          <p:nvPr>
            <p:ph idx="1" type="body"/>
          </p:nvPr>
        </p:nvSpPr>
        <p:spPr>
          <a:xfrm>
            <a:off x="4096975" y="1783075"/>
            <a:ext cx="4570800" cy="303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設定評估模型的方式</a:t>
            </a:r>
            <a:br>
              <a:rPr lang="zh-TW"/>
            </a:br>
            <a:r>
              <a:rPr lang="zh-TW"/>
              <a:t>交互驗證10疊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開始建立模型 Start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解讀報表：找出信心程度</a:t>
            </a:r>
            <a:br>
              <a:rPr lang="zh-TW"/>
            </a:br>
            <a:r>
              <a:rPr lang="zh-TW" sz="2000"/>
              <a:t>Correctly Classified Instances</a:t>
            </a:r>
          </a:p>
        </p:txBody>
      </p:sp>
      <p:sp>
        <p:nvSpPr>
          <p:cNvPr id="1380" name="Shape 13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W16-b 文本分類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(3/4) </a:t>
            </a:r>
            <a:r>
              <a:rPr b="0" lang="zh-TW" sz="3200"/>
              <a:t>評估</a:t>
            </a:r>
            <a:r>
              <a:rPr b="0" lang="zh-TW" sz="3200"/>
              <a:t>模型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75" y="228225"/>
            <a:ext cx="3303676" cy="24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50" y="181763"/>
            <a:ext cx="2610324" cy="1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525" y="181763"/>
            <a:ext cx="2610324" cy="1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5000" y="1302850"/>
            <a:ext cx="2046924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375" y="228225"/>
            <a:ext cx="3303676" cy="24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2975" y="1076650"/>
            <a:ext cx="1462574" cy="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9575" y="1206650"/>
            <a:ext cx="1462574" cy="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4600" y="1618350"/>
            <a:ext cx="1462574" cy="7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700" y="3100188"/>
            <a:ext cx="3303676" cy="24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925" y="3252575"/>
            <a:ext cx="2610324" cy="1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200" y="3252575"/>
            <a:ext cx="2610324" cy="19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1925" y="4588862"/>
            <a:ext cx="1462574" cy="7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/>
        </p:nvSpPr>
        <p:spPr>
          <a:xfrm>
            <a:off x="780775" y="27439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這是</a:t>
            </a:r>
            <a:r>
              <a:rPr b="1" lang="zh-TW" sz="2400">
                <a:solidFill>
                  <a:srgbClr val="0000FF"/>
                </a:solidFill>
              </a:rPr>
              <a:t>水果</a:t>
            </a:r>
            <a:r>
              <a:rPr lang="zh-TW" sz="2400"/>
              <a:t>籃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4698338" y="27439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這是</a:t>
            </a:r>
            <a:r>
              <a:rPr b="1" lang="zh-TW" sz="2400">
                <a:solidFill>
                  <a:srgbClr val="0000FF"/>
                </a:solidFill>
              </a:rPr>
              <a:t>麵包</a:t>
            </a:r>
            <a:r>
              <a:rPr lang="zh-TW" sz="2400"/>
              <a:t>籃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465100" y="5751675"/>
            <a:ext cx="7899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請問這一籃要分類成</a:t>
            </a:r>
            <a:r>
              <a:rPr b="1" lang="zh-TW" sz="2800">
                <a:solidFill>
                  <a:srgbClr val="0000FF"/>
                </a:solidFill>
              </a:rPr>
              <a:t>水果</a:t>
            </a:r>
            <a:r>
              <a:rPr lang="zh-TW" sz="2800"/>
              <a:t>籃還是</a:t>
            </a:r>
            <a:r>
              <a:rPr b="1" lang="zh-TW" sz="2800">
                <a:solidFill>
                  <a:srgbClr val="0000FF"/>
                </a:solidFill>
              </a:rPr>
              <a:t>麵包</a:t>
            </a:r>
            <a:r>
              <a:rPr lang="zh-TW" sz="2800"/>
              <a:t>籃？</a:t>
            </a:r>
          </a:p>
        </p:txBody>
      </p:sp>
      <p:sp>
        <p:nvSpPr>
          <p:cNvPr id="465" name="Shape 465"/>
          <p:cNvSpPr txBox="1"/>
          <p:nvPr/>
        </p:nvSpPr>
        <p:spPr>
          <a:xfrm rot="899963">
            <a:off x="5882934" y="4973563"/>
            <a:ext cx="3094949" cy="595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答對後可以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進入本課程了☺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Shape 1386"/>
          <p:cNvPicPr preferRelativeResize="0"/>
          <p:nvPr/>
        </p:nvPicPr>
        <p:blipFill rotWithShape="1">
          <a:blip r:embed="rId3">
            <a:alphaModFix/>
          </a:blip>
          <a:srcRect b="43336" l="0" r="62869" t="0"/>
          <a:stretch/>
        </p:blipFill>
        <p:spPr>
          <a:xfrm>
            <a:off x="695150" y="2006175"/>
            <a:ext cx="3595400" cy="436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Shape 13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3-1. </a:t>
            </a:r>
            <a:r>
              <a:rPr lang="zh-TW"/>
              <a:t>設定評估模型的方式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交互驗證10疊</a:t>
            </a:r>
          </a:p>
        </p:txBody>
      </p:sp>
      <p:sp>
        <p:nvSpPr>
          <p:cNvPr id="1388" name="Shape 13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89" name="Shape 138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0" name="Shape 1390"/>
          <p:cNvSpPr txBox="1"/>
          <p:nvPr/>
        </p:nvSpPr>
        <p:spPr>
          <a:xfrm>
            <a:off x="4758125" y="1783075"/>
            <a:ext cx="39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165100" lvl="0" marL="34290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(預設值)</a:t>
            </a:r>
          </a:p>
          <a:p>
            <a:pPr indent="-165100" lvl="0" marL="34290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Cross-vailidation</a:t>
            </a:r>
          </a:p>
          <a:p>
            <a:pPr indent="-165100" lvl="0" marL="34290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Folds: </a:t>
            </a:r>
            <a:r>
              <a:rPr b="1" lang="zh-TW" sz="3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</a:p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rtl="0" algn="ctr">
              <a:lnSpc>
                <a:spcPct val="115000"/>
              </a:lnSpc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交互驗證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最大值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不能超過文件數量 (6)</a:t>
            </a:r>
          </a:p>
        </p:txBody>
      </p:sp>
      <p:sp>
        <p:nvSpPr>
          <p:cNvPr id="1391" name="Shape 1391"/>
          <p:cNvSpPr/>
          <p:nvPr/>
        </p:nvSpPr>
        <p:spPr>
          <a:xfrm>
            <a:off x="674200" y="4537739"/>
            <a:ext cx="3552600" cy="70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weka logo.png" id="1392" name="Shape 1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Shape 1398"/>
          <p:cNvPicPr preferRelativeResize="0"/>
          <p:nvPr/>
        </p:nvPicPr>
        <p:blipFill rotWithShape="1">
          <a:blip r:embed="rId3">
            <a:alphaModFix/>
          </a:blip>
          <a:srcRect b="14987" l="0" r="0" t="0"/>
          <a:stretch/>
        </p:blipFill>
        <p:spPr>
          <a:xfrm>
            <a:off x="850925" y="1621700"/>
            <a:ext cx="7200900" cy="48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Shape 13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00" name="Shape 140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1" name="Shape 1401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3-2. 開始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建立模型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Start</a:t>
            </a:r>
          </a:p>
        </p:txBody>
      </p:sp>
      <p:pic>
        <p:nvPicPr>
          <p:cNvPr descr="weka logo.png" id="1402" name="Shape 14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/>
          <p:nvPr/>
        </p:nvSpPr>
        <p:spPr>
          <a:xfrm>
            <a:off x="743375" y="4970796"/>
            <a:ext cx="1401000" cy="48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04" name="Shape 1404"/>
          <p:cNvSpPr/>
          <p:nvPr/>
        </p:nvSpPr>
        <p:spPr>
          <a:xfrm>
            <a:off x="2413825" y="3761350"/>
            <a:ext cx="2382000" cy="909300"/>
          </a:xfrm>
          <a:prstGeom prst="wedgeRoundRectCallout">
            <a:avLst>
              <a:gd fmla="val -52422" name="adj1"/>
              <a:gd fmla="val 793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Start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Shape 1410"/>
          <p:cNvPicPr preferRelativeResize="0"/>
          <p:nvPr/>
        </p:nvPicPr>
        <p:blipFill rotWithShape="1">
          <a:blip r:embed="rId3">
            <a:alphaModFix/>
          </a:blip>
          <a:srcRect b="14987" l="0" r="0" t="0"/>
          <a:stretch/>
        </p:blipFill>
        <p:spPr>
          <a:xfrm>
            <a:off x="850925" y="1621700"/>
            <a:ext cx="7200900" cy="48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Shape 14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12" name="Shape 141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3" name="Shape 1413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3-3. </a:t>
            </a:r>
            <a:r>
              <a:rPr b="1" lang="zh-TW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解讀報表：找出信心程度</a:t>
            </a:r>
            <a:br>
              <a:rPr b="1" lang="zh-TW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Correctly Classified Instances</a:t>
            </a:r>
          </a:p>
        </p:txBody>
      </p:sp>
      <p:sp>
        <p:nvSpPr>
          <p:cNvPr id="1414" name="Shape 1414"/>
          <p:cNvSpPr/>
          <p:nvPr/>
        </p:nvSpPr>
        <p:spPr>
          <a:xfrm>
            <a:off x="996675" y="6028550"/>
            <a:ext cx="20013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15" name="Shape 1415"/>
          <p:cNvSpPr/>
          <p:nvPr/>
        </p:nvSpPr>
        <p:spPr>
          <a:xfrm>
            <a:off x="3302925" y="3984850"/>
            <a:ext cx="47082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16" name="Shape 1416"/>
          <p:cNvSpPr/>
          <p:nvPr/>
        </p:nvSpPr>
        <p:spPr>
          <a:xfrm>
            <a:off x="806325" y="4791525"/>
            <a:ext cx="2382000" cy="909300"/>
          </a:xfrm>
          <a:prstGeom prst="wedgeRoundRectCallout">
            <a:avLst>
              <a:gd fmla="val 6853" name="adj1"/>
              <a:gd fmla="val 900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分類</a:t>
            </a:r>
            <a:r>
              <a:rPr b="1" lang="zh-TW" sz="3200">
                <a:solidFill>
                  <a:srgbClr val="FFFFFF"/>
                </a:solidFill>
              </a:rPr>
              <a:t>結果</a:t>
            </a:r>
          </a:p>
        </p:txBody>
      </p:sp>
      <p:sp>
        <p:nvSpPr>
          <p:cNvPr id="1417" name="Shape 1417"/>
          <p:cNvSpPr/>
          <p:nvPr/>
        </p:nvSpPr>
        <p:spPr>
          <a:xfrm>
            <a:off x="3381275" y="4867000"/>
            <a:ext cx="4850700" cy="1179300"/>
          </a:xfrm>
          <a:prstGeom prst="wedgeRoundRectCallout">
            <a:avLst>
              <a:gd fmla="val 10284" name="adj1"/>
              <a:gd fmla="val -7931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Correctly Classified Instances: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正確率: 80</a:t>
            </a:r>
            <a:r>
              <a:rPr b="1" lang="zh-TW" sz="3200">
                <a:solidFill>
                  <a:srgbClr val="FFFFFF"/>
                </a:solidFill>
              </a:rPr>
              <a:t>% </a:t>
            </a:r>
          </a:p>
        </p:txBody>
      </p:sp>
      <p:pic>
        <p:nvPicPr>
          <p:cNvPr descr="weka logo.png" id="1418" name="Shape 1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25" name="Shape 142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6" name="Shape 1426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你可以接受這個正確率嗎？</a:t>
            </a:r>
          </a:p>
        </p:txBody>
      </p:sp>
      <p:pic>
        <p:nvPicPr>
          <p:cNvPr descr="slide 泡沫, 高加索, 思想, 白日梦, 做白日梦, 梦, 脸, 女性, 女孩, 理念, 孤立, 寻找, 人, 肖像, 思维, 女子, 年轻 , 免費的照片,  免费图片 Bubble, caucasian, thinking, daydreaming, daydreaming, dream, face, female, girl, idea, isolated, looking, person, portrait, thinking, woman, young, free photo, free picture" id="1427" name="Shape 1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772" y="1998000"/>
            <a:ext cx="2577893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Shape 1428"/>
          <p:cNvSpPr/>
          <p:nvPr/>
        </p:nvSpPr>
        <p:spPr>
          <a:xfrm>
            <a:off x="4171500" y="4534375"/>
            <a:ext cx="2940600" cy="1032900"/>
          </a:xfrm>
          <a:prstGeom prst="wedgeRoundRectCallout">
            <a:avLst>
              <a:gd fmla="val -65792" name="adj1"/>
              <a:gd fmla="val -2634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我要有可能會有錯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的心理準備...</a:t>
            </a:r>
          </a:p>
        </p:txBody>
      </p:sp>
      <p:sp>
        <p:nvSpPr>
          <p:cNvPr id="1429" name="Shape 1429"/>
          <p:cNvSpPr txBox="1"/>
          <p:nvPr/>
        </p:nvSpPr>
        <p:spPr>
          <a:xfrm>
            <a:off x="3160900" y="2864550"/>
            <a:ext cx="5352900" cy="11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>
                <a:solidFill>
                  <a:srgbClr val="000000"/>
                </a:solidFill>
              </a:rPr>
              <a:t>正確率</a:t>
            </a:r>
            <a:r>
              <a:rPr lang="zh-TW" sz="2800"/>
              <a:t>8</a:t>
            </a:r>
            <a:r>
              <a:rPr lang="zh-TW" sz="2800"/>
              <a:t>0</a:t>
            </a:r>
            <a:r>
              <a:rPr lang="zh-TW" sz="2800">
                <a:solidFill>
                  <a:srgbClr val="000000"/>
                </a:solidFill>
              </a:rPr>
              <a:t>%的意思是…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200">
                <a:solidFill>
                  <a:srgbClr val="000000"/>
                </a:solidFill>
              </a:rPr>
              <a:t>預測</a:t>
            </a:r>
            <a:r>
              <a:rPr b="1" lang="zh-TW" sz="3200"/>
              <a:t>10</a:t>
            </a:r>
            <a:r>
              <a:rPr b="1" lang="zh-TW" sz="3200">
                <a:solidFill>
                  <a:srgbClr val="000000"/>
                </a:solidFill>
              </a:rPr>
              <a:t>個</a:t>
            </a:r>
            <a:r>
              <a:rPr b="1" lang="zh-TW" sz="3200"/>
              <a:t>案例中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200"/>
              <a:t>就</a:t>
            </a:r>
            <a:r>
              <a:rPr b="1" lang="zh-TW" sz="3200">
                <a:solidFill>
                  <a:srgbClr val="000000"/>
                </a:solidFill>
              </a:rPr>
              <a:t>可能會錯</a:t>
            </a:r>
            <a:r>
              <a:rPr b="1" lang="zh-TW" sz="3200"/>
              <a:t>2</a:t>
            </a:r>
            <a:r>
              <a:rPr b="1" lang="zh-TW" sz="3200">
                <a:solidFill>
                  <a:srgbClr val="000000"/>
                </a:solidFill>
              </a:rPr>
              <a:t>個！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36" name="Shape 1436"/>
          <p:cNvSpPr txBox="1"/>
          <p:nvPr>
            <p:ph idx="1" type="body"/>
          </p:nvPr>
        </p:nvSpPr>
        <p:spPr>
          <a:xfrm>
            <a:off x="3952750" y="1554475"/>
            <a:ext cx="47151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載入測試集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設定輸出預測選項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開始預測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儲存預測結果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將預測結果轉換為結果檔.csv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結果檔.csv</a:t>
            </a:r>
            <a:br>
              <a:rPr lang="zh-TW"/>
            </a:br>
            <a:r>
              <a:rPr lang="zh-TW"/>
              <a:t>上傳到Google試算表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解讀結果檔.csv</a:t>
            </a:r>
          </a:p>
        </p:txBody>
      </p:sp>
      <p:sp>
        <p:nvSpPr>
          <p:cNvPr id="1437" name="Shape 143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W16-b 文本分類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(4/4) </a:t>
            </a:r>
            <a:r>
              <a:rPr b="0" lang="zh-TW" sz="3200"/>
              <a:t>預測未知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Shape 1443"/>
          <p:cNvPicPr preferRelativeResize="0"/>
          <p:nvPr/>
        </p:nvPicPr>
        <p:blipFill rotWithShape="1">
          <a:blip r:embed="rId3">
            <a:alphaModFix/>
          </a:blip>
          <a:srcRect b="37007" l="0" r="37953" t="0"/>
          <a:stretch/>
        </p:blipFill>
        <p:spPr>
          <a:xfrm>
            <a:off x="4251100" y="1643875"/>
            <a:ext cx="4467875" cy="36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Shape 14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45" name="Shape 144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6" name="Shape 1446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4-1. 載入測試集</a:t>
            </a:r>
          </a:p>
        </p:txBody>
      </p:sp>
      <p:sp>
        <p:nvSpPr>
          <p:cNvPr id="1447" name="Shape 1447"/>
          <p:cNvSpPr txBox="1"/>
          <p:nvPr/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評估選項，選擇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Supplied test set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點選「Set...」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點選「Open file」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選擇「測試集」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(test_set)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關閉「Close」</a:t>
            </a:r>
          </a:p>
        </p:txBody>
      </p:sp>
      <p:sp>
        <p:nvSpPr>
          <p:cNvPr id="1448" name="Shape 1448"/>
          <p:cNvSpPr/>
          <p:nvPr/>
        </p:nvSpPr>
        <p:spPr>
          <a:xfrm>
            <a:off x="4373950" y="3389449"/>
            <a:ext cx="418800" cy="35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49" name="Shape 1449"/>
          <p:cNvSpPr/>
          <p:nvPr/>
        </p:nvSpPr>
        <p:spPr>
          <a:xfrm>
            <a:off x="5624050" y="3335550"/>
            <a:ext cx="838200" cy="412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450" name="Shape 1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988" y="4750925"/>
            <a:ext cx="2771775" cy="18478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51" name="Shape 1451"/>
          <p:cNvSpPr/>
          <p:nvPr/>
        </p:nvSpPr>
        <p:spPr>
          <a:xfrm>
            <a:off x="5732600" y="5438925"/>
            <a:ext cx="914700" cy="35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52" name="Shape 1452"/>
          <p:cNvSpPr/>
          <p:nvPr/>
        </p:nvSpPr>
        <p:spPr>
          <a:xfrm>
            <a:off x="7671750" y="6150600"/>
            <a:ext cx="636000" cy="35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53" name="Shape 1453"/>
          <p:cNvSpPr/>
          <p:nvPr/>
        </p:nvSpPr>
        <p:spPr>
          <a:xfrm>
            <a:off x="3748375" y="3255451"/>
            <a:ext cx="464700" cy="458700"/>
          </a:xfrm>
          <a:prstGeom prst="wedgeEllipseCallout">
            <a:avLst>
              <a:gd fmla="val 91193" name="adj1"/>
              <a:gd fmla="val 742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454" name="Shape 1454"/>
          <p:cNvSpPr/>
          <p:nvPr/>
        </p:nvSpPr>
        <p:spPr>
          <a:xfrm>
            <a:off x="5720950" y="2748626"/>
            <a:ext cx="464700" cy="458700"/>
          </a:xfrm>
          <a:prstGeom prst="wedgeEllipseCallout">
            <a:avLst>
              <a:gd fmla="val 26221" name="adj1"/>
              <a:gd fmla="val 8735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455" name="Shape 1455"/>
          <p:cNvSpPr/>
          <p:nvPr/>
        </p:nvSpPr>
        <p:spPr>
          <a:xfrm>
            <a:off x="5235550" y="5067701"/>
            <a:ext cx="464700" cy="458700"/>
          </a:xfrm>
          <a:prstGeom prst="wedgeEllipseCallout">
            <a:avLst>
              <a:gd fmla="val 70502" name="adj1"/>
              <a:gd fmla="val 544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456" name="Shape 1456"/>
          <p:cNvSpPr/>
          <p:nvPr/>
        </p:nvSpPr>
        <p:spPr>
          <a:xfrm>
            <a:off x="7843050" y="5478126"/>
            <a:ext cx="464700" cy="458700"/>
          </a:xfrm>
          <a:prstGeom prst="wedgeEllipseCallout">
            <a:avLst>
              <a:gd fmla="val 3637" name="adj1"/>
              <a:gd fmla="val 11306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457" name="Shape 1457"/>
          <p:cNvSpPr/>
          <p:nvPr/>
        </p:nvSpPr>
        <p:spPr>
          <a:xfrm flipH="1" rot="5400000">
            <a:off x="5728750" y="4098723"/>
            <a:ext cx="7812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458" name="Shape 1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Shape 1464"/>
          <p:cNvPicPr preferRelativeResize="0"/>
          <p:nvPr/>
        </p:nvPicPr>
        <p:blipFill rotWithShape="1">
          <a:blip r:embed="rId3">
            <a:alphaModFix/>
          </a:blip>
          <a:srcRect b="38676" l="0" r="50575" t="0"/>
          <a:stretch/>
        </p:blipFill>
        <p:spPr>
          <a:xfrm>
            <a:off x="533400" y="1782425"/>
            <a:ext cx="3559000" cy="35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Shape 14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66" name="Shape 14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4-2. 設定輸出預測選項 (1/3)</a:t>
            </a:r>
          </a:p>
        </p:txBody>
      </p:sp>
      <p:sp>
        <p:nvSpPr>
          <p:cNvPr id="1467" name="Shape 146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468" name="Shape 1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Shape 1469"/>
          <p:cNvSpPr txBox="1"/>
          <p:nvPr/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70" name="Shape 1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7213" y="1770550"/>
            <a:ext cx="4200525" cy="4752975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71" name="Shape 14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1050" y="4730150"/>
            <a:ext cx="2847975" cy="1905000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72" name="Shape 1472"/>
          <p:cNvSpPr/>
          <p:nvPr/>
        </p:nvSpPr>
        <p:spPr>
          <a:xfrm>
            <a:off x="713225" y="4322550"/>
            <a:ext cx="20904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73" name="Shape 1473"/>
          <p:cNvSpPr/>
          <p:nvPr/>
        </p:nvSpPr>
        <p:spPr>
          <a:xfrm>
            <a:off x="5534600" y="4011275"/>
            <a:ext cx="8382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74" name="Shape 1474"/>
          <p:cNvSpPr/>
          <p:nvPr/>
        </p:nvSpPr>
        <p:spPr>
          <a:xfrm flipH="1" rot="-899705">
            <a:off x="2945925" y="4265851"/>
            <a:ext cx="1460948" cy="52489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5" name="Shape 1475"/>
          <p:cNvSpPr/>
          <p:nvPr/>
        </p:nvSpPr>
        <p:spPr>
          <a:xfrm>
            <a:off x="6148398" y="5668750"/>
            <a:ext cx="677100" cy="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76" name="Shape 1476"/>
          <p:cNvSpPr/>
          <p:nvPr/>
        </p:nvSpPr>
        <p:spPr>
          <a:xfrm>
            <a:off x="1795925" y="3773051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477" name="Shape 1477"/>
          <p:cNvSpPr/>
          <p:nvPr/>
        </p:nvSpPr>
        <p:spPr>
          <a:xfrm>
            <a:off x="5818700" y="3390551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478" name="Shape 1478"/>
          <p:cNvSpPr/>
          <p:nvPr/>
        </p:nvSpPr>
        <p:spPr>
          <a:xfrm>
            <a:off x="5354000" y="5625401"/>
            <a:ext cx="464700" cy="458700"/>
          </a:xfrm>
          <a:prstGeom prst="wedgeEllipseCallout">
            <a:avLst>
              <a:gd fmla="val 108898" name="adj1"/>
              <a:gd fmla="val -163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85" name="Shape 14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4-2. 設定輸出預測選項 (2/3)</a:t>
            </a:r>
          </a:p>
        </p:txBody>
      </p:sp>
      <p:sp>
        <p:nvSpPr>
          <p:cNvPr id="1486" name="Shape 148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487" name="Shape 1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Shape 1488"/>
          <p:cNvSpPr txBox="1"/>
          <p:nvPr/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89" name="Shape 1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213" y="1770550"/>
            <a:ext cx="4200525" cy="4752975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90" name="Shape 1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1050" y="4730150"/>
            <a:ext cx="2847975" cy="1905000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91" name="Shape 1491"/>
          <p:cNvSpPr/>
          <p:nvPr/>
        </p:nvSpPr>
        <p:spPr>
          <a:xfrm>
            <a:off x="5534600" y="4011275"/>
            <a:ext cx="8382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92" name="Shape 1492"/>
          <p:cNvSpPr/>
          <p:nvPr/>
        </p:nvSpPr>
        <p:spPr>
          <a:xfrm>
            <a:off x="6148398" y="5668750"/>
            <a:ext cx="677100" cy="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93" name="Shape 1493"/>
          <p:cNvSpPr/>
          <p:nvPr/>
        </p:nvSpPr>
        <p:spPr>
          <a:xfrm>
            <a:off x="5818700" y="3390551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494" name="Shape 1494"/>
          <p:cNvSpPr/>
          <p:nvPr/>
        </p:nvSpPr>
        <p:spPr>
          <a:xfrm>
            <a:off x="5354000" y="5625401"/>
            <a:ext cx="464700" cy="458700"/>
          </a:xfrm>
          <a:prstGeom prst="wedgeEllipseCallout">
            <a:avLst>
              <a:gd fmla="val 108898" name="adj1"/>
              <a:gd fmla="val -163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495" name="Shape 1495"/>
          <p:cNvSpPr txBox="1"/>
          <p:nvPr/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 startAt="2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輸出預測選項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Output predictions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按下「Choose」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spcAft>
                <a:spcPts val="1000"/>
              </a:spcAft>
              <a:buClr>
                <a:srgbClr val="1F497D"/>
              </a:buClr>
              <a:buSzPct val="100000"/>
              <a:buFont typeface="Noto Symbol"/>
              <a:buAutoNum type="arabicPeriod" startAt="2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選擇「CSV」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02" name="Shape 15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3" name="Shape 1503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4-2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. 設定輸出預測選項 (3/3)</a:t>
            </a:r>
          </a:p>
        </p:txBody>
      </p:sp>
      <p:sp>
        <p:nvSpPr>
          <p:cNvPr id="1504" name="Shape 1504"/>
          <p:cNvSpPr txBox="1"/>
          <p:nvPr/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>
              <a:lnSpc>
                <a:spcPct val="115000"/>
              </a:lnSpc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weka logo.png" id="1505" name="Shape 1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Shape 15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213" y="1770550"/>
            <a:ext cx="4200525" cy="4752975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07" name="Shape 1507"/>
          <p:cNvSpPr/>
          <p:nvPr/>
        </p:nvSpPr>
        <p:spPr>
          <a:xfrm>
            <a:off x="6283400" y="4011275"/>
            <a:ext cx="3735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08" name="Shape 1508"/>
          <p:cNvSpPr/>
          <p:nvPr/>
        </p:nvSpPr>
        <p:spPr>
          <a:xfrm>
            <a:off x="5919875" y="3313475"/>
            <a:ext cx="2868300" cy="525000"/>
          </a:xfrm>
          <a:prstGeom prst="wedgeRoundRectCallout">
            <a:avLst>
              <a:gd fmla="val -30119" name="adj1"/>
              <a:gd fmla="val 90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4. 點粗體「CSV」</a:t>
            </a:r>
          </a:p>
        </p:txBody>
      </p:sp>
      <p:pic>
        <p:nvPicPr>
          <p:cNvPr id="1509" name="Shape 15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325" y="2119400"/>
            <a:ext cx="4581525" cy="4171950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10" name="Shape 1510"/>
          <p:cNvSpPr/>
          <p:nvPr/>
        </p:nvSpPr>
        <p:spPr>
          <a:xfrm>
            <a:off x="341950" y="4345550"/>
            <a:ext cx="43635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11" name="Shape 1511"/>
          <p:cNvSpPr/>
          <p:nvPr/>
        </p:nvSpPr>
        <p:spPr>
          <a:xfrm>
            <a:off x="2657825" y="5311076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1512" name="Shape 1512"/>
          <p:cNvSpPr/>
          <p:nvPr/>
        </p:nvSpPr>
        <p:spPr>
          <a:xfrm>
            <a:off x="6938675" y="5602201"/>
            <a:ext cx="464700" cy="458700"/>
          </a:xfrm>
          <a:prstGeom prst="wedgeEllipseCallout">
            <a:avLst>
              <a:gd fmla="val 8898" name="adj1"/>
              <a:gd fmla="val 911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1513" name="Shape 1513"/>
          <p:cNvSpPr/>
          <p:nvPr/>
        </p:nvSpPr>
        <p:spPr>
          <a:xfrm flipH="1">
            <a:off x="3679137" y="5769774"/>
            <a:ext cx="14610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4" name="Shape 1514"/>
          <p:cNvSpPr/>
          <p:nvPr/>
        </p:nvSpPr>
        <p:spPr>
          <a:xfrm>
            <a:off x="4658273" y="3942875"/>
            <a:ext cx="14610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5" name="Shape 1515"/>
          <p:cNvSpPr/>
          <p:nvPr/>
        </p:nvSpPr>
        <p:spPr>
          <a:xfrm>
            <a:off x="1499175" y="3278050"/>
            <a:ext cx="2868300" cy="917400"/>
          </a:xfrm>
          <a:prstGeom prst="wedgeRoundRectCallout">
            <a:avLst>
              <a:gd fmla="val -30119" name="adj1"/>
              <a:gd fmla="val 90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5. 輸出機率分佈: True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Shape 1521"/>
          <p:cNvPicPr preferRelativeResize="0"/>
          <p:nvPr/>
        </p:nvPicPr>
        <p:blipFill rotWithShape="1">
          <a:blip r:embed="rId3">
            <a:alphaModFix/>
          </a:blip>
          <a:srcRect b="13134" l="0" r="0" t="0"/>
          <a:stretch/>
        </p:blipFill>
        <p:spPr>
          <a:xfrm>
            <a:off x="976325" y="1524000"/>
            <a:ext cx="7200900" cy="498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23" name="Shape 15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4-3. </a:t>
            </a:r>
            <a:r>
              <a:rPr lang="zh-TW">
                <a:solidFill>
                  <a:schemeClr val="dk1"/>
                </a:solidFill>
              </a:rPr>
              <a:t>開始預測</a:t>
            </a:r>
          </a:p>
        </p:txBody>
      </p:sp>
      <p:sp>
        <p:nvSpPr>
          <p:cNvPr id="1524" name="Shape 1524"/>
          <p:cNvSpPr/>
          <p:nvPr/>
        </p:nvSpPr>
        <p:spPr>
          <a:xfrm>
            <a:off x="1027725" y="4933550"/>
            <a:ext cx="1158000" cy="37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25" name="Shape 1525"/>
          <p:cNvSpPr/>
          <p:nvPr/>
        </p:nvSpPr>
        <p:spPr>
          <a:xfrm flipH="1" rot="5400000">
            <a:off x="1082171" y="4236037"/>
            <a:ext cx="104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6" name="Shape 1526"/>
          <p:cNvSpPr/>
          <p:nvPr/>
        </p:nvSpPr>
        <p:spPr>
          <a:xfrm>
            <a:off x="3454925" y="3695800"/>
            <a:ext cx="2923800" cy="1327200"/>
          </a:xfrm>
          <a:prstGeom prst="roundRect">
            <a:avLst>
              <a:gd fmla="val 737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27" name="Shape 1527"/>
          <p:cNvSpPr/>
          <p:nvPr/>
        </p:nvSpPr>
        <p:spPr>
          <a:xfrm>
            <a:off x="6378750" y="2971050"/>
            <a:ext cx="1926300" cy="763500"/>
          </a:xfrm>
          <a:prstGeom prst="wedgeRoundRectCallout">
            <a:avLst>
              <a:gd fmla="val -54677" name="adj1"/>
              <a:gd fmla="val 853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預測結果</a:t>
            </a:r>
          </a:p>
        </p:txBody>
      </p:sp>
      <p:pic>
        <p:nvPicPr>
          <p:cNvPr descr="weka logo.png" id="1528" name="Shape 1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72" name="Shape 47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474" name="Shape 474"/>
          <p:cNvSpPr txBox="1"/>
          <p:nvPr>
            <p:ph idx="4294967295" type="body"/>
          </p:nvPr>
        </p:nvSpPr>
        <p:spPr>
          <a:xfrm>
            <a:off x="3093475" y="1554475"/>
            <a:ext cx="5574300" cy="4644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處理非結構化資料：特徵量化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實作：文本語義分析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實作：文本分類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找出分類關鍵字：特徵篩選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進階的文字向量：TF-IDF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更進階的文本分類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結語：圖書館員的危機？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課堂練習：一般留言還是垃圾留言？</a:t>
            </a:r>
          </a:p>
        </p:txBody>
      </p:sp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b="27875" l="0" r="0" t="0"/>
          <a:stretch/>
        </p:blipFill>
        <p:spPr>
          <a:xfrm flipH="1">
            <a:off x="445625" y="3554200"/>
            <a:ext cx="2290825" cy="2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/>
          <p:nvPr/>
        </p:nvSpPr>
        <p:spPr>
          <a:xfrm>
            <a:off x="2112875" y="3021300"/>
            <a:ext cx="773400" cy="763500"/>
          </a:xfrm>
          <a:prstGeom prst="wedgeEllipseCallout">
            <a:avLst>
              <a:gd fmla="val -55188" name="adj1"/>
              <a:gd fmla="val 60232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2284475" y="3217050"/>
            <a:ext cx="430200" cy="372000"/>
          </a:xfrm>
          <a:prstGeom prst="triangle">
            <a:avLst>
              <a:gd fmla="val 50000" name="adj"/>
            </a:avLst>
          </a:prstGeom>
          <a:solidFill>
            <a:srgbClr val="EEEC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151675" y="3021300"/>
            <a:ext cx="773400" cy="763500"/>
          </a:xfrm>
          <a:prstGeom prst="wedgeEllipseCallout">
            <a:avLst>
              <a:gd fmla="val 53834" name="adj1"/>
              <a:gd fmla="val 61866" name="adj2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323275" y="3217050"/>
            <a:ext cx="430200" cy="372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EEEC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1132275" y="3021300"/>
            <a:ext cx="773400" cy="763500"/>
          </a:xfrm>
          <a:prstGeom prst="wedgeEllipseCallout">
            <a:avLst>
              <a:gd fmla="val -2247" name="adj1"/>
              <a:gd fmla="val 75828" name="adj2"/>
            </a:avLst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1303875" y="3217050"/>
            <a:ext cx="430200" cy="372000"/>
          </a:xfrm>
          <a:prstGeom prst="heart">
            <a:avLst/>
          </a:prstGeom>
          <a:solidFill>
            <a:srgbClr val="EEEC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Shape 1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45050"/>
            <a:ext cx="5756512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Shape 15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36" name="Shape 153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37" name="Shape 1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300600"/>
            <a:ext cx="4429125" cy="3305175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38" name="Shape 1538"/>
          <p:cNvSpPr txBox="1"/>
          <p:nvPr/>
        </p:nvSpPr>
        <p:spPr>
          <a:xfrm>
            <a:off x="533400" y="4278225"/>
            <a:ext cx="4019400" cy="22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在Result list執行結果上按右鍵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儲存輸出結果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Save result buffer</a:t>
            </a:r>
          </a:p>
        </p:txBody>
      </p:sp>
      <p:sp>
        <p:nvSpPr>
          <p:cNvPr id="1539" name="Shape 1539"/>
          <p:cNvSpPr txBox="1"/>
          <p:nvPr/>
        </p:nvSpPr>
        <p:spPr>
          <a:xfrm>
            <a:off x="4705350" y="4787650"/>
            <a:ext cx="40194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 startAt="3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選擇資料夾，輸入檔案名稱「結果檔.txt」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 startAt="3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儲存：Save</a:t>
            </a:r>
          </a:p>
        </p:txBody>
      </p:sp>
      <p:sp>
        <p:nvSpPr>
          <p:cNvPr id="1540" name="Shape 1540"/>
          <p:cNvSpPr/>
          <p:nvPr/>
        </p:nvSpPr>
        <p:spPr>
          <a:xfrm>
            <a:off x="2040375" y="3272700"/>
            <a:ext cx="15474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41" name="Shape 1541"/>
          <p:cNvSpPr/>
          <p:nvPr/>
        </p:nvSpPr>
        <p:spPr>
          <a:xfrm>
            <a:off x="5339150" y="3431650"/>
            <a:ext cx="1191300" cy="312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42" name="Shape 1542"/>
          <p:cNvSpPr/>
          <p:nvPr/>
        </p:nvSpPr>
        <p:spPr>
          <a:xfrm>
            <a:off x="1966975" y="2140176"/>
            <a:ext cx="464700" cy="458700"/>
          </a:xfrm>
          <a:prstGeom prst="wedgeEllipseCallout">
            <a:avLst>
              <a:gd fmla="val -99085" name="adj1"/>
              <a:gd fmla="val 7869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543" name="Shape 1543"/>
          <p:cNvSpPr/>
          <p:nvPr/>
        </p:nvSpPr>
        <p:spPr>
          <a:xfrm>
            <a:off x="3765025" y="2723839"/>
            <a:ext cx="464700" cy="458700"/>
          </a:xfrm>
          <a:prstGeom prst="wedgeEllipseCallout">
            <a:avLst>
              <a:gd fmla="val -99085" name="adj1"/>
              <a:gd fmla="val 774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544" name="Shape 1544"/>
          <p:cNvSpPr/>
          <p:nvPr/>
        </p:nvSpPr>
        <p:spPr>
          <a:xfrm>
            <a:off x="6644000" y="2972951"/>
            <a:ext cx="464700" cy="458700"/>
          </a:xfrm>
          <a:prstGeom prst="wedgeEllipseCallout">
            <a:avLst>
              <a:gd fmla="val -99085" name="adj1"/>
              <a:gd fmla="val 774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545" name="Shape 1545"/>
          <p:cNvSpPr/>
          <p:nvPr/>
        </p:nvSpPr>
        <p:spPr>
          <a:xfrm>
            <a:off x="7539000" y="3431651"/>
            <a:ext cx="464700" cy="458700"/>
          </a:xfrm>
          <a:prstGeom prst="wedgeEllipseCallout">
            <a:avLst>
              <a:gd fmla="val 3013" name="adj1"/>
              <a:gd fmla="val 1174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546" name="Shape 1546"/>
          <p:cNvSpPr/>
          <p:nvPr/>
        </p:nvSpPr>
        <p:spPr>
          <a:xfrm flipH="1" rot="-700765">
            <a:off x="3525586" y="3325569"/>
            <a:ext cx="1049224" cy="5247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7" name="Shape 1547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4-4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. 儲存預測結果</a:t>
            </a:r>
          </a:p>
        </p:txBody>
      </p:sp>
      <p:sp>
        <p:nvSpPr>
          <p:cNvPr id="1548" name="Shape 1548"/>
          <p:cNvSpPr/>
          <p:nvPr/>
        </p:nvSpPr>
        <p:spPr>
          <a:xfrm>
            <a:off x="6530450" y="1068175"/>
            <a:ext cx="24636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結果檔.txt</a:t>
            </a:r>
          </a:p>
        </p:txBody>
      </p:sp>
      <p:pic>
        <p:nvPicPr>
          <p:cNvPr id="1549" name="Shape 15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3775" y="2805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ka logo.png" id="1550" name="Shape 15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Shape 1556"/>
          <p:cNvPicPr preferRelativeResize="0"/>
          <p:nvPr/>
        </p:nvPicPr>
        <p:blipFill rotWithShape="1">
          <a:blip r:embed="rId3">
            <a:alphaModFix/>
          </a:blip>
          <a:srcRect b="11738" l="0" r="0" t="0"/>
          <a:stretch/>
        </p:blipFill>
        <p:spPr>
          <a:xfrm>
            <a:off x="334175" y="2516100"/>
            <a:ext cx="8475651" cy="365017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557" name="Shape 15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58" name="Shape 155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9" name="Shape 1559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4-5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. 將預測結果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轉換為</a:t>
            </a:r>
            <a:r>
              <a:rPr b="1" lang="zh-TW" sz="4000" u="sng">
                <a:latin typeface="Microsoft JhengHei"/>
                <a:ea typeface="Microsoft JhengHei"/>
                <a:cs typeface="Microsoft JhengHei"/>
                <a:sym typeface="Microsoft JhengHei"/>
              </a:rPr>
              <a:t>結果檔.csv</a:t>
            </a:r>
          </a:p>
        </p:txBody>
      </p:sp>
      <p:pic>
        <p:nvPicPr>
          <p:cNvPr descr="[Slide] web page 網頁 Slide" id="1560" name="Shape 1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Shape 1561"/>
          <p:cNvSpPr/>
          <p:nvPr/>
        </p:nvSpPr>
        <p:spPr>
          <a:xfrm>
            <a:off x="788600" y="1572950"/>
            <a:ext cx="22755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ARFF</a:t>
            </a:r>
            <a:r>
              <a:rPr lang="zh-TW" sz="2400">
                <a:solidFill>
                  <a:srgbClr val="000000"/>
                </a:solidFill>
              </a:rPr>
              <a:t>轉CSV</a:t>
            </a:r>
          </a:p>
        </p:txBody>
      </p:sp>
      <p:pic>
        <p:nvPicPr>
          <p:cNvPr descr="[Slide] web page 網頁 Slide" id="1562" name="Shape 15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00" y="1437797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Shape 1563"/>
          <p:cNvSpPr/>
          <p:nvPr/>
        </p:nvSpPr>
        <p:spPr>
          <a:xfrm>
            <a:off x="1628225" y="3421300"/>
            <a:ext cx="2748000" cy="525000"/>
          </a:xfrm>
          <a:prstGeom prst="wedgeRoundRectCallout">
            <a:avLst>
              <a:gd fmla="val -30119" name="adj1"/>
              <a:gd fmla="val 90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1.上傳「測試集」</a:t>
            </a:r>
          </a:p>
        </p:txBody>
      </p:sp>
      <p:sp>
        <p:nvSpPr>
          <p:cNvPr id="1564" name="Shape 1564"/>
          <p:cNvSpPr/>
          <p:nvPr/>
        </p:nvSpPr>
        <p:spPr>
          <a:xfrm>
            <a:off x="1552750" y="5405375"/>
            <a:ext cx="2748000" cy="525000"/>
          </a:xfrm>
          <a:prstGeom prst="wedgeRoundRectCallout">
            <a:avLst>
              <a:gd fmla="val -41759" name="adj1"/>
              <a:gd fmla="val -12863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2.上傳「結果檔」</a:t>
            </a:r>
          </a:p>
        </p:txBody>
      </p:sp>
      <p:sp>
        <p:nvSpPr>
          <p:cNvPr id="1565" name="Shape 1565"/>
          <p:cNvSpPr/>
          <p:nvPr/>
        </p:nvSpPr>
        <p:spPr>
          <a:xfrm>
            <a:off x="4615125" y="2516100"/>
            <a:ext cx="3310500" cy="525000"/>
          </a:xfrm>
          <a:prstGeom prst="wedgeRoundRectCallout">
            <a:avLst>
              <a:gd fmla="val -9190" name="adj1"/>
              <a:gd fmla="val 1096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3.下載「結果檔.csv」</a:t>
            </a:r>
          </a:p>
        </p:txBody>
      </p:sp>
      <p:sp>
        <p:nvSpPr>
          <p:cNvPr id="1566" name="Shape 1566"/>
          <p:cNvSpPr/>
          <p:nvPr/>
        </p:nvSpPr>
        <p:spPr>
          <a:xfrm>
            <a:off x="6718475" y="1068175"/>
            <a:ext cx="22755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結果檔.csv</a:t>
            </a:r>
          </a:p>
        </p:txBody>
      </p:sp>
      <p:pic>
        <p:nvPicPr>
          <p:cNvPr descr="google spreadsheet.png" id="1567" name="Shape 15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2225" y="282975"/>
            <a:ext cx="608000" cy="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3" name="Shape 1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131313"/>
            <a:ext cx="5734050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Shape 15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75" name="Shape 157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6" name="Shape 1576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4-6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. 結果檔.csv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上傳到Google試算表</a:t>
            </a:r>
          </a:p>
        </p:txBody>
      </p:sp>
      <p:pic>
        <p:nvPicPr>
          <p:cNvPr descr="google spreadsheet.png" id="1577" name="Shape 15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50" y="249975"/>
            <a:ext cx="608000" cy="78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Shape 1578"/>
          <p:cNvSpPr/>
          <p:nvPr/>
        </p:nvSpPr>
        <p:spPr>
          <a:xfrm>
            <a:off x="6667750" y="2670075"/>
            <a:ext cx="1260000" cy="525000"/>
          </a:xfrm>
          <a:prstGeom prst="wedgeRoundRectCallout">
            <a:avLst>
              <a:gd fmla="val -30119" name="adj1"/>
              <a:gd fmla="val 90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共用</a:t>
            </a:r>
          </a:p>
        </p:txBody>
      </p:sp>
      <p:sp>
        <p:nvSpPr>
          <p:cNvPr id="1579" name="Shape 1579"/>
          <p:cNvSpPr/>
          <p:nvPr/>
        </p:nvSpPr>
        <p:spPr>
          <a:xfrm>
            <a:off x="3505250" y="4468475"/>
            <a:ext cx="1030500" cy="1097700"/>
          </a:xfrm>
          <a:prstGeom prst="roundRect">
            <a:avLst>
              <a:gd fmla="val 794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80" name="Shape 1580"/>
          <p:cNvSpPr/>
          <p:nvPr/>
        </p:nvSpPr>
        <p:spPr>
          <a:xfrm>
            <a:off x="3159150" y="3781450"/>
            <a:ext cx="2341500" cy="525000"/>
          </a:xfrm>
          <a:prstGeom prst="wedgeRoundRectCallout">
            <a:avLst>
              <a:gd fmla="val -20457" name="adj1"/>
              <a:gd fmla="val 9318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預測結果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87" name="Shape 158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8" name="Shape 1588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4-7</a:t>
            </a: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. 解讀結果檔.csv</a:t>
            </a:r>
          </a:p>
        </p:txBody>
      </p:sp>
      <p:graphicFrame>
        <p:nvGraphicFramePr>
          <p:cNvPr id="1589" name="Shape 1589"/>
          <p:cNvGraphicFramePr/>
          <p:nvPr/>
        </p:nvGraphicFramePr>
        <p:xfrm>
          <a:off x="934400" y="199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437875"/>
                <a:gridCol w="2599300"/>
                <a:gridCol w="644350"/>
                <a:gridCol w="1015800"/>
                <a:gridCol w="836525"/>
                <a:gridCol w="972750"/>
                <a:gridCol w="92507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id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document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predicted</a:t>
                      </a:r>
                      <a:br>
                        <a:rPr lang="zh-TW" sz="1800">
                          <a:solidFill>
                            <a:srgbClr val="FFFFFF"/>
                          </a:solidFill>
                        </a:rPr>
                      </a:b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entropy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pro_dis: </a:t>
                      </a: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籃球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pro_dis: </a:t>
                      </a: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地球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籃球運動 是 以...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?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籃球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0.57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0.743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0.257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瀏覽 這些 令人驚歎...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?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地球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0.68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0.424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0.576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590" name="Shape 1590"/>
          <p:cNvSpPr txBox="1"/>
          <p:nvPr/>
        </p:nvSpPr>
        <p:spPr>
          <a:xfrm>
            <a:off x="291150" y="3633875"/>
            <a:ext cx="4261500" cy="28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FF0000"/>
              </a:buClr>
              <a:buSzPct val="100000"/>
              <a:buFont typeface="Noto Symbol"/>
              <a:buChar char="●"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predictedclass 預測結果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entropy 不確定程度(亂度)</a:t>
            </a:r>
          </a:p>
          <a:p>
            <a:pPr indent="-381000" lvl="1" marL="914400" rtl="0"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數字越小,越確定正確</a:t>
            </a:r>
          </a:p>
          <a:p>
            <a:pPr indent="-381000" lvl="1" marL="914400" rtl="0"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數字越大,越不確定</a:t>
            </a:r>
          </a:p>
          <a:p>
            <a:pPr indent="-381000" lvl="1" marL="914400" rtl="0"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數字為0,表示肯定正確</a:t>
            </a:r>
          </a:p>
        </p:txBody>
      </p:sp>
      <p:sp>
        <p:nvSpPr>
          <p:cNvPr id="1591" name="Shape 1591"/>
          <p:cNvSpPr txBox="1"/>
          <p:nvPr/>
        </p:nvSpPr>
        <p:spPr>
          <a:xfrm>
            <a:off x="4476750" y="3633875"/>
            <a:ext cx="4261500" cy="28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pro_dis 預測結果機率分佈</a:t>
            </a:r>
          </a:p>
          <a:p>
            <a:pPr indent="-381000" lvl="1" marL="914400" rtl="0"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pro_dis: 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籃球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籃球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的機率</a:t>
            </a:r>
          </a:p>
          <a:p>
            <a:pPr indent="-381000" lvl="1" marL="914400" rtl="0"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pro_dis: 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地球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地球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的機率</a:t>
            </a:r>
          </a:p>
        </p:txBody>
      </p:sp>
      <p:pic>
        <p:nvPicPr>
          <p:cNvPr descr="google spreadsheet.png" id="1592" name="Shape 1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50" y="249975"/>
            <a:ext cx="608000" cy="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請截取預測結果CSV的畫面。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請問此模型的信心程度 (正確率) 為多少百分比？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請問預測測試集之後，正確率為多少百分比？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請問預測結果中</a:t>
            </a:r>
            <a:r>
              <a:rPr lang="zh-TW" u="sng">
                <a:solidFill>
                  <a:schemeClr val="dk1"/>
                </a:solidFill>
              </a:rPr>
              <a:t>最確定</a:t>
            </a:r>
            <a:r>
              <a:rPr lang="zh-TW">
                <a:solidFill>
                  <a:schemeClr val="dk1"/>
                </a:solidFill>
              </a:rPr>
              <a:t>的案例 (</a:t>
            </a:r>
            <a:r>
              <a:rPr lang="zh-TW" u="sng">
                <a:solidFill>
                  <a:schemeClr val="dk1"/>
                </a:solidFill>
              </a:rPr>
              <a:t>entropy最小</a:t>
            </a:r>
            <a:r>
              <a:rPr lang="zh-TW">
                <a:solidFill>
                  <a:schemeClr val="dk1"/>
                </a:solidFill>
              </a:rPr>
              <a:t>) ，它的案例編號為幾號？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>
                <a:solidFill>
                  <a:schemeClr val="dk1"/>
                </a:solidFill>
              </a:rPr>
              <a:t>請上傳預測結果檔.csv到Google雲端硬碟，並貼上你共用的連結。</a:t>
            </a:r>
          </a:p>
        </p:txBody>
      </p:sp>
      <p:sp>
        <p:nvSpPr>
          <p:cNvPr id="1599" name="Shape 15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00" name="Shape 16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實作學習單問題</a:t>
            </a:r>
          </a:p>
        </p:txBody>
      </p:sp>
      <p:sp>
        <p:nvSpPr>
          <p:cNvPr id="1601" name="Shape 16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8" name="Shape 16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09" name="Shape 160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W16-b 文本分類</a:t>
            </a:r>
          </a:p>
        </p:txBody>
      </p:sp>
      <p:sp>
        <p:nvSpPr>
          <p:cNvPr id="1610" name="Shape 1610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實作啦！</a:t>
            </a:r>
          </a:p>
        </p:txBody>
      </p:sp>
      <p:pic>
        <p:nvPicPr>
          <p:cNvPr id="1611" name="Shape 1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975" y="2069813"/>
            <a:ext cx="57340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Shape 16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NaiveBayesMultinomialText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進階設定</a:t>
            </a:r>
          </a:p>
        </p:txBody>
      </p:sp>
      <p:sp>
        <p:nvSpPr>
          <p:cNvPr id="1618" name="Shape 1618"/>
          <p:cNvSpPr txBox="1"/>
          <p:nvPr>
            <p:ph idx="1" type="body"/>
          </p:nvPr>
        </p:nvSpPr>
        <p:spPr>
          <a:xfrm>
            <a:off x="353250" y="1791150"/>
            <a:ext cx="47643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LNorm: </a:t>
            </a:r>
            <a:r>
              <a:rPr lang="zh-TW" sz="2000"/>
              <a:t>根據文件長度調整文字向量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normarlizeDocLength: 文件長度正規化</a:t>
            </a:r>
          </a:p>
          <a:p>
            <a:pPr indent="-355600" lvl="0" marL="457200" rtl="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TW" sz="2000">
                <a:solidFill>
                  <a:srgbClr val="FF0000"/>
                </a:solidFill>
              </a:rPr>
              <a:t>minWordFrequency: 忽略這個次數以下的文字向量</a:t>
            </a:r>
            <a:br>
              <a:rPr lang="zh-TW" sz="2000">
                <a:solidFill>
                  <a:srgbClr val="FF0000"/>
                </a:solidFill>
              </a:rPr>
            </a:br>
            <a:r>
              <a:rPr lang="zh-TW" sz="2000">
                <a:solidFill>
                  <a:srgbClr val="FF0000"/>
                </a:solidFill>
              </a:rPr>
              <a:t>(設為1的話，正確率會提高，建模速度變慢)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stopwordsHandler: 停用字處理器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stemmer: 詞幹處理器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tokenizer: 斷詞器</a:t>
            </a:r>
          </a:p>
          <a:p>
            <a:pPr indent="-355600" lvl="0" marL="4572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zh-TW" sz="2000">
                <a:solidFill>
                  <a:srgbClr val="FF0000"/>
                </a:solidFill>
              </a:rPr>
              <a:t>useWordFrequencies: 使用詞頻</a:t>
            </a:r>
            <a:br>
              <a:rPr lang="zh-TW" sz="2000">
                <a:solidFill>
                  <a:srgbClr val="FF0000"/>
                </a:solidFill>
              </a:rPr>
            </a:br>
            <a:r>
              <a:rPr lang="zh-TW" sz="2000">
                <a:solidFill>
                  <a:srgbClr val="FF0000"/>
                </a:solidFill>
              </a:rPr>
              <a:t>(設為True的話，正確率會提高)</a:t>
            </a:r>
          </a:p>
        </p:txBody>
      </p:sp>
      <p:sp>
        <p:nvSpPr>
          <p:cNvPr id="1619" name="Shape 16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620" name="Shape 162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1" name="Shape 1621"/>
          <p:cNvSpPr/>
          <p:nvPr/>
        </p:nvSpPr>
        <p:spPr>
          <a:xfrm rot="-1095097">
            <a:off x="328387" y="379545"/>
            <a:ext cx="1274942" cy="455275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補充教材</a:t>
            </a:r>
          </a:p>
        </p:txBody>
      </p:sp>
      <p:pic>
        <p:nvPicPr>
          <p:cNvPr id="1622" name="Shape 1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075" y="1381800"/>
            <a:ext cx="3561650" cy="521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Shape 162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找出分類關鍵字：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特徵篩選</a:t>
            </a:r>
          </a:p>
        </p:txBody>
      </p:sp>
      <p:sp>
        <p:nvSpPr>
          <p:cNvPr id="1629" name="Shape 16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  <p:sp>
        <p:nvSpPr>
          <p:cNvPr id="1630" name="Shape 16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Shape 16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37" name="Shape 163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38" name="Shape 1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287" y="29947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Shape 1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212" y="31258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462" y="3220163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537" y="29947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Shape 1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462" y="31258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Shape 1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712" y="3220163"/>
            <a:ext cx="1196325" cy="1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Shape 1644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可以區分文件的關鍵字是什麼？</a:t>
            </a:r>
          </a:p>
        </p:txBody>
      </p:sp>
      <p:sp>
        <p:nvSpPr>
          <p:cNvPr id="1645" name="Shape 1645"/>
          <p:cNvSpPr txBox="1"/>
          <p:nvPr/>
        </p:nvSpPr>
        <p:spPr>
          <a:xfrm>
            <a:off x="629325" y="1871825"/>
            <a:ext cx="315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籃球介紹</a:t>
            </a:r>
          </a:p>
        </p:txBody>
      </p:sp>
      <p:sp>
        <p:nvSpPr>
          <p:cNvPr id="1646" name="Shape 1646"/>
          <p:cNvSpPr/>
          <p:nvPr/>
        </p:nvSpPr>
        <p:spPr>
          <a:xfrm>
            <a:off x="577650" y="2546900"/>
            <a:ext cx="864600" cy="655200"/>
          </a:xfrm>
          <a:prstGeom prst="wedgeRoundRectCallout">
            <a:avLst>
              <a:gd fmla="val 108559" name="adj1"/>
              <a:gd fmla="val 29804" name="adj2"/>
              <a:gd fmla="val 0" name="adj3"/>
            </a:avLst>
          </a:prstGeom>
          <a:solidFill>
            <a:srgbClr val="1F497D"/>
          </a:solidFill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籃球</a:t>
            </a:r>
          </a:p>
        </p:txBody>
      </p:sp>
      <p:sp>
        <p:nvSpPr>
          <p:cNvPr id="1647" name="Shape 1647"/>
          <p:cNvSpPr/>
          <p:nvPr/>
        </p:nvSpPr>
        <p:spPr>
          <a:xfrm>
            <a:off x="577650" y="3341550"/>
            <a:ext cx="935400" cy="655200"/>
          </a:xfrm>
          <a:prstGeom prst="wedgeRoundRectCallout">
            <a:avLst>
              <a:gd fmla="val 84357" name="adj1"/>
              <a:gd fmla="val -1761" name="adj2"/>
              <a:gd fmla="val 0" name="adj3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運動</a:t>
            </a:r>
          </a:p>
        </p:txBody>
      </p:sp>
      <p:sp>
        <p:nvSpPr>
          <p:cNvPr id="1648" name="Shape 1648"/>
          <p:cNvSpPr/>
          <p:nvPr/>
        </p:nvSpPr>
        <p:spPr>
          <a:xfrm>
            <a:off x="577650" y="4190550"/>
            <a:ext cx="935400" cy="655200"/>
          </a:xfrm>
          <a:prstGeom prst="wedgeRoundRectCallout">
            <a:avLst>
              <a:gd fmla="val 82593" name="adj1"/>
              <a:gd fmla="val -64885" name="adj2"/>
              <a:gd fmla="val 0" name="adj3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是</a:t>
            </a:r>
          </a:p>
        </p:txBody>
      </p:sp>
      <p:sp>
        <p:nvSpPr>
          <p:cNvPr id="1649" name="Shape 1649"/>
          <p:cNvSpPr/>
          <p:nvPr/>
        </p:nvSpPr>
        <p:spPr>
          <a:xfrm>
            <a:off x="2905650" y="2546900"/>
            <a:ext cx="935400" cy="655200"/>
          </a:xfrm>
          <a:prstGeom prst="wedgeRoundRectCallout">
            <a:avLst>
              <a:gd fmla="val -75513" name="adj1"/>
              <a:gd fmla="val 41434" name="adj2"/>
              <a:gd fmla="val 0" name="adj3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以</a:t>
            </a:r>
          </a:p>
        </p:txBody>
      </p:sp>
      <p:sp>
        <p:nvSpPr>
          <p:cNvPr id="1650" name="Shape 1650"/>
          <p:cNvSpPr/>
          <p:nvPr/>
        </p:nvSpPr>
        <p:spPr>
          <a:xfrm>
            <a:off x="2905650" y="3341550"/>
            <a:ext cx="935400" cy="655200"/>
          </a:xfrm>
          <a:prstGeom prst="wedgeRoundRectCallout">
            <a:avLst>
              <a:gd fmla="val -77841" name="adj1"/>
              <a:gd fmla="val 3220" name="adj2"/>
              <a:gd fmla="val 0" name="adj3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投籃</a:t>
            </a:r>
          </a:p>
        </p:txBody>
      </p:sp>
      <p:sp>
        <p:nvSpPr>
          <p:cNvPr id="1651" name="Shape 1651"/>
          <p:cNvSpPr/>
          <p:nvPr/>
        </p:nvSpPr>
        <p:spPr>
          <a:xfrm>
            <a:off x="2905650" y="4190550"/>
            <a:ext cx="935400" cy="655200"/>
          </a:xfrm>
          <a:prstGeom prst="wedgeRoundRectCallout">
            <a:avLst>
              <a:gd fmla="val -80169" name="adj1"/>
              <a:gd fmla="val -59902" name="adj2"/>
              <a:gd fmla="val 0" name="adj3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上籃</a:t>
            </a:r>
          </a:p>
        </p:txBody>
      </p:sp>
      <p:sp>
        <p:nvSpPr>
          <p:cNvPr id="1652" name="Shape 1652"/>
          <p:cNvSpPr txBox="1"/>
          <p:nvPr/>
        </p:nvSpPr>
        <p:spPr>
          <a:xfrm>
            <a:off x="5456025" y="1871825"/>
            <a:ext cx="315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地球介紹</a:t>
            </a:r>
          </a:p>
        </p:txBody>
      </p:sp>
      <p:sp>
        <p:nvSpPr>
          <p:cNvPr id="1653" name="Shape 1653"/>
          <p:cNvSpPr/>
          <p:nvPr/>
        </p:nvSpPr>
        <p:spPr>
          <a:xfrm>
            <a:off x="5439750" y="2569488"/>
            <a:ext cx="864600" cy="655200"/>
          </a:xfrm>
          <a:prstGeom prst="wedgeRoundRectCallout">
            <a:avLst>
              <a:gd fmla="val 108559" name="adj1"/>
              <a:gd fmla="val 29804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地球</a:t>
            </a:r>
          </a:p>
        </p:txBody>
      </p:sp>
      <p:sp>
        <p:nvSpPr>
          <p:cNvPr id="1654" name="Shape 1654"/>
          <p:cNvSpPr/>
          <p:nvPr/>
        </p:nvSpPr>
        <p:spPr>
          <a:xfrm>
            <a:off x="5404350" y="3341550"/>
            <a:ext cx="935400" cy="655200"/>
          </a:xfrm>
          <a:prstGeom prst="wedgeRoundRectCallout">
            <a:avLst>
              <a:gd fmla="val 84357" name="adj1"/>
              <a:gd fmla="val -1761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是</a:t>
            </a:r>
          </a:p>
        </p:txBody>
      </p:sp>
      <p:sp>
        <p:nvSpPr>
          <p:cNvPr id="1655" name="Shape 1655"/>
          <p:cNvSpPr/>
          <p:nvPr/>
        </p:nvSpPr>
        <p:spPr>
          <a:xfrm>
            <a:off x="5143425" y="4190550"/>
            <a:ext cx="1196400" cy="655200"/>
          </a:xfrm>
          <a:prstGeom prst="wedgeRoundRectCallout">
            <a:avLst>
              <a:gd fmla="val 82593" name="adj1"/>
              <a:gd fmla="val -64885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太陽系</a:t>
            </a:r>
          </a:p>
        </p:txBody>
      </p:sp>
      <p:sp>
        <p:nvSpPr>
          <p:cNvPr id="1656" name="Shape 1656"/>
          <p:cNvSpPr/>
          <p:nvPr/>
        </p:nvSpPr>
        <p:spPr>
          <a:xfrm>
            <a:off x="7732350" y="2546900"/>
            <a:ext cx="935400" cy="655200"/>
          </a:xfrm>
          <a:prstGeom prst="wedgeRoundRectCallout">
            <a:avLst>
              <a:gd fmla="val -75513" name="adj1"/>
              <a:gd fmla="val 41434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從</a:t>
            </a:r>
          </a:p>
        </p:txBody>
      </p:sp>
      <p:sp>
        <p:nvSpPr>
          <p:cNvPr id="1657" name="Shape 1657"/>
          <p:cNvSpPr/>
          <p:nvPr/>
        </p:nvSpPr>
        <p:spPr>
          <a:xfrm>
            <a:off x="7732350" y="3341550"/>
            <a:ext cx="935400" cy="655200"/>
          </a:xfrm>
          <a:prstGeom prst="wedgeRoundRectCallout">
            <a:avLst>
              <a:gd fmla="val -77841" name="adj1"/>
              <a:gd fmla="val 3220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內</a:t>
            </a:r>
          </a:p>
        </p:txBody>
      </p:sp>
      <p:sp>
        <p:nvSpPr>
          <p:cNvPr id="1658" name="Shape 1658"/>
          <p:cNvSpPr/>
          <p:nvPr/>
        </p:nvSpPr>
        <p:spPr>
          <a:xfrm>
            <a:off x="7732350" y="4190550"/>
            <a:ext cx="935400" cy="655200"/>
          </a:xfrm>
          <a:prstGeom prst="wedgeRoundRectCallout">
            <a:avLst>
              <a:gd fmla="val -80169" name="adj1"/>
              <a:gd fmla="val -59902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由</a:t>
            </a:r>
          </a:p>
        </p:txBody>
      </p:sp>
      <p:cxnSp>
        <p:nvCxnSpPr>
          <p:cNvPr id="1659" name="Shape 1659"/>
          <p:cNvCxnSpPr/>
          <p:nvPr/>
        </p:nvCxnSpPr>
        <p:spPr>
          <a:xfrm>
            <a:off x="4506675" y="2656125"/>
            <a:ext cx="0" cy="148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grpSp>
        <p:nvGrpSpPr>
          <p:cNvPr id="1660" name="Shape 1660"/>
          <p:cNvGrpSpPr/>
          <p:nvPr/>
        </p:nvGrpSpPr>
        <p:grpSpPr>
          <a:xfrm rot="-5400000">
            <a:off x="3906525" y="3611475"/>
            <a:ext cx="1200300" cy="1200300"/>
            <a:chOff x="5427075" y="3012750"/>
            <a:chExt cx="1200300" cy="1200300"/>
          </a:xfrm>
        </p:grpSpPr>
        <p:pic>
          <p:nvPicPr>
            <p:cNvPr id="1661" name="Shape 16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5427076" y="3012750"/>
              <a:ext cx="1200300" cy="12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2" name="Shape 1662"/>
            <p:cNvPicPr preferRelativeResize="0"/>
            <p:nvPr/>
          </p:nvPicPr>
          <p:blipFill rotWithShape="1">
            <a:blip r:embed="rId4">
              <a:alphaModFix/>
            </a:blip>
            <a:srcRect b="0" l="50354" r="0" t="0"/>
            <a:stretch/>
          </p:blipFill>
          <p:spPr>
            <a:xfrm rot="5400000">
              <a:off x="5729275" y="3314950"/>
              <a:ext cx="595900" cy="120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3" name="Shape 1663"/>
          <p:cNvSpPr/>
          <p:nvPr/>
        </p:nvSpPr>
        <p:spPr>
          <a:xfrm>
            <a:off x="3711500" y="5121325"/>
            <a:ext cx="1585500" cy="1480500"/>
          </a:xfrm>
          <a:prstGeom prst="wedgeRoundRectCallout">
            <a:avLst>
              <a:gd fmla="val -1906" name="adj1"/>
              <a:gd fmla="val -7019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slide question block super mario" id="1664" name="Shape 16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300" y="5240250"/>
            <a:ext cx="1310750" cy="13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Shape 1665"/>
          <p:cNvSpPr txBox="1"/>
          <p:nvPr/>
        </p:nvSpPr>
        <p:spPr>
          <a:xfrm rot="-900014">
            <a:off x="5555968" y="5393889"/>
            <a:ext cx="2188369" cy="8376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能夠斷開他們的關鍵字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      到底是什麼呢？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Shape 16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72" name="Shape 16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曾憲雄（2005）。資料探勘。臺北市：旗標。（ISBN：978-957-442-236-4）</a:t>
            </a:r>
          </a:p>
        </p:txBody>
      </p:sp>
      <p:sp>
        <p:nvSpPr>
          <p:cNvPr id="1673" name="Shape 1673"/>
          <p:cNvSpPr txBox="1"/>
          <p:nvPr/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fld id="{00000000-1234-1234-1234-123412341234}" type="slidenum">
              <a:rPr lang="zh-TW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674" name="Shape 1674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Information Gain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資訊獲利評估法</a:t>
            </a:r>
          </a:p>
        </p:txBody>
      </p:sp>
      <p:sp>
        <p:nvSpPr>
          <p:cNvPr id="1675" name="Shape 1675"/>
          <p:cNvSpPr txBox="1"/>
          <p:nvPr/>
        </p:nvSpPr>
        <p:spPr>
          <a:xfrm>
            <a:off x="4103925" y="1783075"/>
            <a:ext cx="4563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資訊獲利是資料探勘中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資料精簡(維度縮減)的方法</a:t>
            </a:r>
          </a:p>
          <a:p>
            <a:pPr indent="-3556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如果特徵提供的資料能夠</a:t>
            </a:r>
            <a:r>
              <a:rPr lang="zh-TW" sz="20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更明確區分分類目標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，則資訊獲利值越大</a:t>
            </a:r>
          </a:p>
          <a:p>
            <a:pPr indent="-355600" lvl="1" marL="914400" rtl="0"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Char char="○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年齡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→會員等級</a:t>
            </a:r>
          </a:p>
          <a:p>
            <a:pPr indent="-355600" lvl="2" marL="1371600" rtl="0">
              <a:spcBef>
                <a:spcPts val="480"/>
              </a:spcBef>
              <a:buClr>
                <a:srgbClr val="1F497D"/>
              </a:buClr>
              <a:buSzPct val="100000"/>
              <a:buFont typeface="Cambria"/>
              <a:buChar char="■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低：100% 高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等級</a:t>
            </a:r>
          </a:p>
          <a:p>
            <a:pPr indent="-355600" lvl="2" marL="1371600" rtl="0">
              <a:spcBef>
                <a:spcPts val="480"/>
              </a:spcBef>
              <a:buClr>
                <a:srgbClr val="1F497D"/>
              </a:buClr>
              <a:buSzPct val="100000"/>
              <a:buFont typeface="Cambria"/>
              <a:buChar char="■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高：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60%低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等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；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40%高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等</a:t>
            </a:r>
          </a:p>
          <a:p>
            <a:pPr indent="-355600" lvl="1" marL="914400" rtl="0">
              <a:spcBef>
                <a:spcPts val="520"/>
              </a:spcBef>
              <a:buClr>
                <a:srgbClr val="4F81BD"/>
              </a:buClr>
              <a:buSzPct val="100000"/>
              <a:buFont typeface="Noto Symbol"/>
              <a:buChar char="○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收入→會員等級</a:t>
            </a:r>
          </a:p>
          <a:p>
            <a:pPr indent="-355600" lvl="2" marL="1371600" rtl="0">
              <a:spcBef>
                <a:spcPts val="480"/>
              </a:spcBef>
              <a:buClr>
                <a:srgbClr val="1F497D"/>
              </a:buClr>
              <a:buSzPct val="100000"/>
              <a:buFont typeface="Cambria"/>
              <a:buChar char="■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高：66% 低等；33%高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等</a:t>
            </a:r>
          </a:p>
          <a:p>
            <a:pPr indent="-355600" lvl="2" marL="1371600" rtl="0">
              <a:spcBef>
                <a:spcPts val="480"/>
              </a:spcBef>
              <a:buClr>
                <a:srgbClr val="FF0000"/>
              </a:buClr>
              <a:buSzPct val="100000"/>
              <a:buFont typeface="Cambria"/>
              <a:buChar char="■"/>
            </a:pPr>
            <a:r>
              <a:rPr b="1"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</a:t>
            </a:r>
            <a:r>
              <a:rPr b="1"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：100% 高</a:t>
            </a:r>
            <a:r>
              <a:rPr b="1"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等級</a:t>
            </a:r>
          </a:p>
          <a:p>
            <a:pPr indent="-355600" lvl="2" marL="1371600" rtl="0">
              <a:spcBef>
                <a:spcPts val="480"/>
              </a:spcBef>
              <a:buClr>
                <a:srgbClr val="FF0000"/>
              </a:buClr>
              <a:buSzPct val="100000"/>
              <a:buFont typeface="Cambria"/>
              <a:buChar char="■"/>
            </a:pPr>
            <a:r>
              <a:rPr b="1"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低：100% 低</a:t>
            </a:r>
            <a:r>
              <a:rPr b="1"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等級</a:t>
            </a:r>
          </a:p>
        </p:txBody>
      </p:sp>
      <p:graphicFrame>
        <p:nvGraphicFramePr>
          <p:cNvPr id="1676" name="Shape 1676"/>
          <p:cNvGraphicFramePr/>
          <p:nvPr/>
        </p:nvGraphicFramePr>
        <p:xfrm>
          <a:off x="239475" y="184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{064ED523-E17B-485A-84AF-43D73BAA97B7}</a:tableStyleId>
              </a:tblPr>
              <a:tblGrid>
                <a:gridCol w="1047525"/>
                <a:gridCol w="1594000"/>
                <a:gridCol w="1188200"/>
              </a:tblGrid>
              <a:tr h="45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年齡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平均月收入</a:t>
                      </a:r>
                    </a:p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(</a:t>
                      </a: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千</a:t>
                      </a:r>
                      <a:r>
                        <a:rPr lang="zh-TW" sz="20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會員等級</a:t>
                      </a:r>
                    </a:p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F81BD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中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中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000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中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677" name="Shape 1677"/>
          <p:cNvSpPr/>
          <p:nvPr/>
        </p:nvSpPr>
        <p:spPr>
          <a:xfrm>
            <a:off x="4452375" y="5565825"/>
            <a:ext cx="3714300" cy="101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「收入」比「年齡」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更能區分「會員等級」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88" name="Shape 48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處理非結構化資料：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特徵量化</a:t>
            </a:r>
          </a:p>
        </p:txBody>
      </p:sp>
      <p:sp>
        <p:nvSpPr>
          <p:cNvPr id="489" name="Shape 48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Shape 16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84" name="Shape 168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5" name="Shape 1685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找出關鍵字：比較資訊獲利</a:t>
            </a:r>
          </a:p>
        </p:txBody>
      </p:sp>
      <p:pic>
        <p:nvPicPr>
          <p:cNvPr id="1686" name="Shape 1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162" y="2648988"/>
            <a:ext cx="1196325" cy="11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Shape 1687"/>
          <p:cNvSpPr/>
          <p:nvPr/>
        </p:nvSpPr>
        <p:spPr>
          <a:xfrm>
            <a:off x="1712150" y="2594575"/>
            <a:ext cx="1549800" cy="1107900"/>
          </a:xfrm>
          <a:prstGeom prst="wedgeRoundRectCallout">
            <a:avLst>
              <a:gd fmla="val 90826" name="adj1"/>
              <a:gd fmla="val 12835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地球</a:t>
            </a:r>
          </a:p>
        </p:txBody>
      </p:sp>
      <p:sp>
        <p:nvSpPr>
          <p:cNvPr id="1688" name="Shape 1688"/>
          <p:cNvSpPr/>
          <p:nvPr/>
        </p:nvSpPr>
        <p:spPr>
          <a:xfrm>
            <a:off x="5876704" y="2594596"/>
            <a:ext cx="1676700" cy="1107900"/>
          </a:xfrm>
          <a:prstGeom prst="wedgeRoundRectCallout">
            <a:avLst>
              <a:gd fmla="val -94712" name="adj1"/>
              <a:gd fmla="val 11134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是</a:t>
            </a:r>
          </a:p>
        </p:txBody>
      </p:sp>
      <p:sp>
        <p:nvSpPr>
          <p:cNvPr id="1689" name="Shape 1689"/>
          <p:cNvSpPr txBox="1"/>
          <p:nvPr/>
        </p:nvSpPr>
        <p:spPr>
          <a:xfrm>
            <a:off x="533400" y="4212650"/>
            <a:ext cx="40194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比較容易區分不同文件</a:t>
            </a:r>
          </a:p>
          <a:p>
            <a:pPr indent="-165100" lvl="0" marL="342900" rtl="0" algn="ctr">
              <a:spcBef>
                <a:spcPts val="560"/>
              </a:spcBef>
              <a:buNone/>
            </a:pPr>
            <a:r>
              <a:rPr b="1" lang="zh-TW" sz="3200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資訊獲利大</a:t>
            </a:r>
          </a:p>
          <a:p>
            <a:pPr indent="-165100" lvl="0" marL="342900" rtl="0" algn="ctr">
              <a:spcBef>
                <a:spcPts val="560"/>
              </a:spcBef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0" name="Shape 1690"/>
          <p:cNvSpPr txBox="1"/>
          <p:nvPr/>
        </p:nvSpPr>
        <p:spPr>
          <a:xfrm>
            <a:off x="4705350" y="4212650"/>
            <a:ext cx="40194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比較難以區分文件</a:t>
            </a:r>
          </a:p>
          <a:p>
            <a:pPr indent="-165100" lvl="0" marL="342900" rtl="0" algn="ctr">
              <a:spcBef>
                <a:spcPts val="560"/>
              </a:spcBef>
              <a:buNone/>
            </a:pPr>
            <a:r>
              <a:rPr b="1"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資訊獲利小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hape 16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97" name="Shape 16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8" name="Shape 1698"/>
          <p:cNvSpPr txBox="1"/>
          <p:nvPr/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實作學習單</a:t>
            </a:r>
          </a:p>
        </p:txBody>
      </p:sp>
      <p:sp>
        <p:nvSpPr>
          <p:cNvPr id="1699" name="Shape 1699"/>
          <p:cNvSpPr txBox="1"/>
          <p:nvPr/>
        </p:nvSpPr>
        <p:spPr>
          <a:xfrm>
            <a:off x="632450" y="2365925"/>
            <a:ext cx="45111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zh-TW" sz="2400"/>
              <a:t>W16 非結構化資料處理之文本分類</a:t>
            </a:r>
          </a:p>
          <a:p>
            <a:pPr indent="-381000" lvl="2" marL="1371600" rtl="0">
              <a:spcBef>
                <a:spcPts val="0"/>
              </a:spcBef>
              <a:spcAft>
                <a:spcPts val="1000"/>
              </a:spcAft>
              <a:buClr>
                <a:srgbClr val="0000FF"/>
              </a:buClr>
              <a:buSzPct val="100000"/>
              <a:buChar char="■"/>
            </a:pPr>
            <a:r>
              <a:rPr lang="zh-TW" sz="2400" u="sng">
                <a:solidFill>
                  <a:srgbClr val="0000FF"/>
                </a:solidFill>
              </a:rPr>
              <a:t>W16-c. </a:t>
            </a:r>
            <a:r>
              <a:rPr lang="zh-TW" sz="2400" u="sng">
                <a:solidFill>
                  <a:srgbClr val="0000FF"/>
                </a:solidFill>
              </a:rPr>
              <a:t>關鍵字篩選</a:t>
            </a:r>
          </a:p>
        </p:txBody>
      </p:sp>
      <p:sp>
        <p:nvSpPr>
          <p:cNvPr id="1700" name="Shape 1700"/>
          <p:cNvSpPr/>
          <p:nvPr/>
        </p:nvSpPr>
        <p:spPr>
          <a:xfrm flipH="1">
            <a:off x="4389625" y="4201575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1" name="Shape 1701"/>
          <p:cNvSpPr/>
          <p:nvPr/>
        </p:nvSpPr>
        <p:spPr>
          <a:xfrm>
            <a:off x="5466625" y="3321675"/>
            <a:ext cx="28944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關鍵字篩選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1702" name="Shape 1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48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Shape 1708"/>
          <p:cNvSpPr txBox="1"/>
          <p:nvPr>
            <p:ph idx="1" type="body"/>
          </p:nvPr>
        </p:nvSpPr>
        <p:spPr>
          <a:xfrm>
            <a:off x="4199775" y="1413225"/>
            <a:ext cx="4467900" cy="508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準備資料：訓練集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套用文字向量化篩選器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切換到特徵選取功能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設定篩選目標Class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設定特徵篩選評估器與搜尋方法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InfoGainAttributeEval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Ranker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開始篩選 Start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解讀篩選結果 </a:t>
            </a:r>
            <a:br>
              <a:rPr lang="zh-TW"/>
            </a:br>
            <a:r>
              <a:rPr lang="zh-TW"/>
              <a:t>Ranked attributes</a:t>
            </a:r>
          </a:p>
        </p:txBody>
      </p:sp>
      <p:sp>
        <p:nvSpPr>
          <p:cNvPr id="1709" name="Shape 17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10" name="Shape 171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W16-c. </a:t>
            </a:r>
            <a:r>
              <a:rPr lang="zh-TW"/>
              <a:t>關鍵字篩選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Shape 17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準備資料：訓練集</a:t>
            </a:r>
          </a:p>
        </p:txBody>
      </p:sp>
      <p:sp>
        <p:nvSpPr>
          <p:cNvPr id="1717" name="Shape 17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18" name="Shape 171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719" name="Shape 1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Shape 1720"/>
          <p:cNvSpPr/>
          <p:nvPr/>
        </p:nvSpPr>
        <p:spPr>
          <a:xfrm>
            <a:off x="2456425" y="1903775"/>
            <a:ext cx="1852200" cy="248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grpSp>
        <p:nvGrpSpPr>
          <p:cNvPr id="1721" name="Shape 1721"/>
          <p:cNvGrpSpPr/>
          <p:nvPr/>
        </p:nvGrpSpPr>
        <p:grpSpPr>
          <a:xfrm>
            <a:off x="2448088" y="2333173"/>
            <a:ext cx="1966500" cy="1970827"/>
            <a:chOff x="1586475" y="2375160"/>
            <a:chExt cx="1966500" cy="1970827"/>
          </a:xfrm>
        </p:grpSpPr>
        <p:grpSp>
          <p:nvGrpSpPr>
            <p:cNvPr id="1722" name="Shape 1722"/>
            <p:cNvGrpSpPr/>
            <p:nvPr/>
          </p:nvGrpSpPr>
          <p:grpSpPr>
            <a:xfrm>
              <a:off x="1894425" y="2375160"/>
              <a:ext cx="1350600" cy="1350600"/>
              <a:chOff x="6162000" y="2812748"/>
              <a:chExt cx="1350600" cy="1350600"/>
            </a:xfrm>
          </p:grpSpPr>
          <p:pic>
            <p:nvPicPr>
              <p:cNvPr id="1723" name="Shape 17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1724" name="Shape 17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25" name="Shape 1725"/>
            <p:cNvSpPr/>
            <p:nvPr/>
          </p:nvSpPr>
          <p:spPr>
            <a:xfrm>
              <a:off x="1586475" y="3690788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train_set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訓練集</a:t>
              </a:r>
            </a:p>
          </p:txBody>
        </p:sp>
      </p:grpSp>
      <p:grpSp>
        <p:nvGrpSpPr>
          <p:cNvPr id="1726" name="Shape 1726"/>
          <p:cNvGrpSpPr/>
          <p:nvPr/>
        </p:nvGrpSpPr>
        <p:grpSpPr>
          <a:xfrm>
            <a:off x="4729413" y="2333173"/>
            <a:ext cx="1966500" cy="1970827"/>
            <a:chOff x="5725000" y="2291185"/>
            <a:chExt cx="1966500" cy="1970827"/>
          </a:xfrm>
        </p:grpSpPr>
        <p:grpSp>
          <p:nvGrpSpPr>
            <p:cNvPr id="1727" name="Shape 1727"/>
            <p:cNvGrpSpPr/>
            <p:nvPr/>
          </p:nvGrpSpPr>
          <p:grpSpPr>
            <a:xfrm>
              <a:off x="6032950" y="2291185"/>
              <a:ext cx="1350600" cy="1350600"/>
              <a:chOff x="6162000" y="2812748"/>
              <a:chExt cx="1350600" cy="1350600"/>
            </a:xfrm>
          </p:grpSpPr>
          <p:pic>
            <p:nvPicPr>
              <p:cNvPr id="1728" name="Shape 17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162000" y="2812748"/>
                <a:ext cx="1350600" cy="1350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weka logo.png" id="1729" name="Shape 17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05887" y="3156638"/>
                <a:ext cx="662824" cy="6628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30" name="Shape 1730"/>
            <p:cNvSpPr/>
            <p:nvPr/>
          </p:nvSpPr>
          <p:spPr>
            <a:xfrm>
              <a:off x="5725000" y="3606813"/>
              <a:ext cx="1966500" cy="655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test_set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zh-TW" sz="2400"/>
                <a:t>測試集</a:t>
              </a:r>
            </a:p>
          </p:txBody>
        </p:sp>
      </p:grpSp>
      <p:pic>
        <p:nvPicPr>
          <p:cNvPr id="1731" name="Shape 1731"/>
          <p:cNvPicPr preferRelativeResize="0"/>
          <p:nvPr/>
        </p:nvPicPr>
        <p:blipFill rotWithShape="1">
          <a:blip r:embed="rId6">
            <a:alphaModFix/>
          </a:blip>
          <a:srcRect b="32514" l="0" r="0" t="0"/>
          <a:stretch/>
        </p:blipFill>
        <p:spPr>
          <a:xfrm>
            <a:off x="2448088" y="4498401"/>
            <a:ext cx="4247830" cy="20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Shape 1732"/>
          <p:cNvSpPr/>
          <p:nvPr/>
        </p:nvSpPr>
        <p:spPr>
          <a:xfrm>
            <a:off x="348400" y="2500100"/>
            <a:ext cx="2099700" cy="1173600"/>
          </a:xfrm>
          <a:prstGeom prst="wedgeRoundRectCallout">
            <a:avLst>
              <a:gd fmla="val 61891" name="adj1"/>
              <a:gd fmla="val 45371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分類目標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lt1"/>
                </a:solidFill>
              </a:rPr>
              <a:t>已知</a:t>
            </a:r>
          </a:p>
        </p:txBody>
      </p:sp>
      <p:sp>
        <p:nvSpPr>
          <p:cNvPr id="1733" name="Shape 1733"/>
          <p:cNvSpPr/>
          <p:nvPr/>
        </p:nvSpPr>
        <p:spPr>
          <a:xfrm>
            <a:off x="6568050" y="2500100"/>
            <a:ext cx="2099700" cy="1173600"/>
          </a:xfrm>
          <a:prstGeom prst="wedgeRoundRectCallout">
            <a:avLst>
              <a:gd fmla="val -61211" name="adj1"/>
              <a:gd fmla="val 55536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分類目標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未知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9" name="Shape 1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250" y="1729463"/>
            <a:ext cx="3859505" cy="483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Shape 174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zh-TW"/>
              <a:t>(跟W16-a的操作相同)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Weka開啟訓練集</a:t>
            </a:r>
            <a:br>
              <a:rPr lang="zh-TW"/>
            </a:br>
            <a:r>
              <a:rPr lang="zh-TW"/>
              <a:t>(train_set)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選擇文字向量化篩選器StringToWordVector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套用 Apply</a:t>
            </a:r>
          </a:p>
        </p:txBody>
      </p:sp>
      <p:sp>
        <p:nvSpPr>
          <p:cNvPr id="1741" name="Shape 17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742" name="Shape 17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2. 套用文字向量化篩選器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StringToWordVector</a:t>
            </a:r>
          </a:p>
        </p:txBody>
      </p:sp>
      <p:sp>
        <p:nvSpPr>
          <p:cNvPr id="1743" name="Shape 174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744" name="Shape 17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Shape 1745"/>
          <p:cNvSpPr/>
          <p:nvPr/>
        </p:nvSpPr>
        <p:spPr>
          <a:xfrm>
            <a:off x="4088750" y="1898555"/>
            <a:ext cx="602400" cy="594600"/>
          </a:xfrm>
          <a:prstGeom prst="wedgeEllipseCallout">
            <a:avLst>
              <a:gd fmla="val 82761" name="adj1"/>
              <a:gd fmla="val 117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746" name="Shape 1746"/>
          <p:cNvSpPr/>
          <p:nvPr/>
        </p:nvSpPr>
        <p:spPr>
          <a:xfrm>
            <a:off x="4205850" y="2829130"/>
            <a:ext cx="602400" cy="594600"/>
          </a:xfrm>
          <a:prstGeom prst="wedgeEllipseCallout">
            <a:avLst>
              <a:gd fmla="val 82761" name="adj1"/>
              <a:gd fmla="val 1172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747" name="Shape 1747"/>
          <p:cNvSpPr/>
          <p:nvPr/>
        </p:nvSpPr>
        <p:spPr>
          <a:xfrm>
            <a:off x="7473800" y="2443755"/>
            <a:ext cx="602400" cy="594600"/>
          </a:xfrm>
          <a:prstGeom prst="wedgeEllipseCallout">
            <a:avLst>
              <a:gd fmla="val 42986" name="adj1"/>
              <a:gd fmla="val 6916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54" name="Shape 17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切換到特徵選取功能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3200"/>
              <a:t>Select Attributes</a:t>
            </a:r>
          </a:p>
        </p:txBody>
      </p:sp>
      <p:sp>
        <p:nvSpPr>
          <p:cNvPr id="1755" name="Shape 175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756" name="Shape 1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Shape 1757"/>
          <p:cNvPicPr preferRelativeResize="0"/>
          <p:nvPr/>
        </p:nvPicPr>
        <p:blipFill rotWithShape="1">
          <a:blip r:embed="rId4">
            <a:alphaModFix/>
          </a:blip>
          <a:srcRect b="66388" l="0" r="42042" t="0"/>
          <a:stretch/>
        </p:blipFill>
        <p:spPr>
          <a:xfrm>
            <a:off x="0" y="2331031"/>
            <a:ext cx="9144001" cy="3334846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Shape 1758"/>
          <p:cNvSpPr/>
          <p:nvPr/>
        </p:nvSpPr>
        <p:spPr>
          <a:xfrm>
            <a:off x="4405575" y="2591839"/>
            <a:ext cx="1974300" cy="82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Shape 17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65" name="Shape 17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4. </a:t>
            </a:r>
            <a:r>
              <a:rPr lang="zh-TW"/>
              <a:t>設定篩選目標Class</a:t>
            </a:r>
          </a:p>
        </p:txBody>
      </p:sp>
      <p:sp>
        <p:nvSpPr>
          <p:cNvPr id="1766" name="Shape 17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67" name="Shape 1767"/>
          <p:cNvPicPr preferRelativeResize="0"/>
          <p:nvPr/>
        </p:nvPicPr>
        <p:blipFill rotWithShape="1">
          <a:blip r:embed="rId3">
            <a:alphaModFix/>
          </a:blip>
          <a:srcRect b="30396" l="0" r="29343" t="0"/>
          <a:stretch/>
        </p:blipFill>
        <p:spPr>
          <a:xfrm>
            <a:off x="1446275" y="2063272"/>
            <a:ext cx="6443875" cy="39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Shape 1768"/>
          <p:cNvSpPr/>
          <p:nvPr/>
        </p:nvSpPr>
        <p:spPr>
          <a:xfrm>
            <a:off x="1500050" y="5142275"/>
            <a:ext cx="24474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769" name="Shape 1769"/>
          <p:cNvSpPr/>
          <p:nvPr/>
        </p:nvSpPr>
        <p:spPr>
          <a:xfrm rot="-3600110">
            <a:off x="2506117" y="3659195"/>
            <a:ext cx="2112717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0" name="Shape 1770"/>
          <p:cNvSpPr/>
          <p:nvPr/>
        </p:nvSpPr>
        <p:spPr>
          <a:xfrm>
            <a:off x="4723450" y="4967725"/>
            <a:ext cx="2917200" cy="1181400"/>
          </a:xfrm>
          <a:prstGeom prst="wedgeRoundRectCallout">
            <a:avLst>
              <a:gd fmla="val -67915" name="adj1"/>
              <a:gd fmla="val -191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選擇分類目標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class</a:t>
            </a:r>
          </a:p>
        </p:txBody>
      </p:sp>
      <p:pic>
        <p:nvPicPr>
          <p:cNvPr descr="weka logo.png" id="1771" name="Shape 1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78" name="Shape 17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/>
              <a:t>5. 設定特徵篩選評估器與搜尋方法</a:t>
            </a:r>
          </a:p>
        </p:txBody>
      </p:sp>
      <p:sp>
        <p:nvSpPr>
          <p:cNvPr id="1779" name="Shape 177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80" name="Shape 1780"/>
          <p:cNvPicPr preferRelativeResize="0"/>
          <p:nvPr/>
        </p:nvPicPr>
        <p:blipFill rotWithShape="1">
          <a:blip r:embed="rId3">
            <a:alphaModFix/>
          </a:blip>
          <a:srcRect b="12891" l="0" r="50475" t="0"/>
          <a:stretch/>
        </p:blipFill>
        <p:spPr>
          <a:xfrm>
            <a:off x="4615550" y="1564850"/>
            <a:ext cx="4528450" cy="50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Shape 1781"/>
          <p:cNvSpPr/>
          <p:nvPr/>
        </p:nvSpPr>
        <p:spPr>
          <a:xfrm>
            <a:off x="4774075" y="2335700"/>
            <a:ext cx="8382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782" name="Shape 1782"/>
          <p:cNvSpPr/>
          <p:nvPr/>
        </p:nvSpPr>
        <p:spPr>
          <a:xfrm>
            <a:off x="4774075" y="3032375"/>
            <a:ext cx="838200" cy="4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783" name="Shape 1783"/>
          <p:cNvSpPr/>
          <p:nvPr/>
        </p:nvSpPr>
        <p:spPr>
          <a:xfrm>
            <a:off x="326575" y="1870425"/>
            <a:ext cx="3864000" cy="1056900"/>
          </a:xfrm>
          <a:prstGeom prst="wedgeRoundRectCallout">
            <a:avLst>
              <a:gd fmla="val 62321" name="adj1"/>
              <a:gd fmla="val 1301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weka.attributeSelection.</a:t>
            </a:r>
            <a:br>
              <a:rPr b="1" lang="zh-TW" sz="2400">
                <a:solidFill>
                  <a:srgbClr val="FFFFFF"/>
                </a:solidFill>
              </a:rPr>
            </a:br>
            <a:r>
              <a:rPr b="1" lang="zh-TW" sz="2400">
                <a:solidFill>
                  <a:srgbClr val="FFFFFF"/>
                </a:solidFill>
              </a:rPr>
              <a:t>InfoGainAttributeEval</a:t>
            </a:r>
          </a:p>
        </p:txBody>
      </p:sp>
      <p:sp>
        <p:nvSpPr>
          <p:cNvPr id="1784" name="Shape 1784"/>
          <p:cNvSpPr/>
          <p:nvPr/>
        </p:nvSpPr>
        <p:spPr>
          <a:xfrm>
            <a:off x="326575" y="3766825"/>
            <a:ext cx="3864000" cy="1056900"/>
          </a:xfrm>
          <a:prstGeom prst="wedgeRoundRectCallout">
            <a:avLst>
              <a:gd fmla="val 63025" name="adj1"/>
              <a:gd fmla="val -857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weka.attributeSelection.</a:t>
            </a:r>
            <a:br>
              <a:rPr b="1" lang="zh-TW" sz="2400">
                <a:solidFill>
                  <a:srgbClr val="FFFFFF"/>
                </a:solidFill>
              </a:rPr>
            </a:br>
            <a:r>
              <a:rPr b="1" lang="zh-TW" sz="2400">
                <a:solidFill>
                  <a:srgbClr val="FFFFFF"/>
                </a:solidFill>
              </a:rPr>
              <a:t>Ranker</a:t>
            </a:r>
          </a:p>
        </p:txBody>
      </p:sp>
      <p:sp>
        <p:nvSpPr>
          <p:cNvPr id="1785" name="Shape 1785"/>
          <p:cNvSpPr txBox="1"/>
          <p:nvPr/>
        </p:nvSpPr>
        <p:spPr>
          <a:xfrm>
            <a:off x="582725" y="303851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資訊獲利評估器</a:t>
            </a:r>
          </a:p>
        </p:txBody>
      </p:sp>
      <p:sp>
        <p:nvSpPr>
          <p:cNvPr id="1786" name="Shape 1786"/>
          <p:cNvSpPr txBox="1"/>
          <p:nvPr/>
        </p:nvSpPr>
        <p:spPr>
          <a:xfrm>
            <a:off x="582725" y="48729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以大小排序顯示</a:t>
            </a:r>
          </a:p>
        </p:txBody>
      </p:sp>
      <p:pic>
        <p:nvPicPr>
          <p:cNvPr descr="weka logo.png" id="1787" name="Shape 17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Shape 1788"/>
          <p:cNvSpPr txBox="1"/>
          <p:nvPr/>
        </p:nvSpPr>
        <p:spPr>
          <a:xfrm>
            <a:off x="326575" y="5728325"/>
            <a:ext cx="3922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/>
          <p:nvPr>
            <p:ph idx="1" type="body"/>
          </p:nvPr>
        </p:nvSpPr>
        <p:spPr>
          <a:xfrm>
            <a:off x="476250" y="4525875"/>
            <a:ext cx="8191500" cy="196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zh-TW"/>
              <a:t>「資訊獲利評估器」必須跟「Ranker 以大小排序」搭配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Weka會問你是否要幫你選擇</a:t>
            </a:r>
            <a:r>
              <a:rPr lang="zh-TW">
                <a:solidFill>
                  <a:schemeClr val="dk1"/>
                </a:solidFill>
              </a:rPr>
              <a:t>「Ranker 以大小排序」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按下「Yes」即可</a:t>
            </a:r>
          </a:p>
        </p:txBody>
      </p:sp>
      <p:sp>
        <p:nvSpPr>
          <p:cNvPr id="1795" name="Shape 17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96" name="Shape 17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選擇資訊獲利評估器時...</a:t>
            </a:r>
          </a:p>
        </p:txBody>
      </p:sp>
      <p:sp>
        <p:nvSpPr>
          <p:cNvPr id="1797" name="Shape 17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weka logo.png" id="1798" name="Shape 1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Shape 17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175" y="2134475"/>
            <a:ext cx="5736575" cy="20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Shape 1800"/>
          <p:cNvSpPr/>
          <p:nvPr/>
        </p:nvSpPr>
        <p:spPr>
          <a:xfrm>
            <a:off x="5807300" y="3537695"/>
            <a:ext cx="838200" cy="47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" name="Shape 1806"/>
          <p:cNvPicPr preferRelativeResize="0"/>
          <p:nvPr/>
        </p:nvPicPr>
        <p:blipFill rotWithShape="1">
          <a:blip r:embed="rId3">
            <a:alphaModFix/>
          </a:blip>
          <a:srcRect b="12203" l="0" r="47047" t="0"/>
          <a:stretch/>
        </p:blipFill>
        <p:spPr>
          <a:xfrm>
            <a:off x="2679750" y="1488650"/>
            <a:ext cx="3367951" cy="50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Shape 18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08" name="Shape 18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6. </a:t>
            </a:r>
            <a:r>
              <a:rPr lang="zh-TW"/>
              <a:t>開始篩選 Start</a:t>
            </a:r>
          </a:p>
        </p:txBody>
      </p:sp>
      <p:sp>
        <p:nvSpPr>
          <p:cNvPr id="1809" name="Shape 180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0" name="Shape 1810"/>
          <p:cNvSpPr/>
          <p:nvPr/>
        </p:nvSpPr>
        <p:spPr>
          <a:xfrm>
            <a:off x="2757713" y="5148975"/>
            <a:ext cx="1304400" cy="41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11" name="Shape 1811"/>
          <p:cNvSpPr/>
          <p:nvPr/>
        </p:nvSpPr>
        <p:spPr>
          <a:xfrm>
            <a:off x="3340938" y="3736350"/>
            <a:ext cx="1526700" cy="909300"/>
          </a:xfrm>
          <a:prstGeom prst="wedgeRoundRectCallout">
            <a:avLst>
              <a:gd fmla="val -35554" name="adj1"/>
              <a:gd fmla="val 885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Start</a:t>
            </a:r>
          </a:p>
        </p:txBody>
      </p:sp>
      <p:pic>
        <p:nvPicPr>
          <p:cNvPr descr="weka logo.png" id="1812" name="Shape 1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99" y="169425"/>
            <a:ext cx="770025" cy="7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